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sz="half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608965" y="92074"/>
            <a:ext cx="1096137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608965" y="1600200"/>
            <a:ext cx="1096137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hyperlink" Target="mailto:uraltek96@inbox.ru" TargetMode="External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1"/>
          <p:cNvSpPr/>
          <p:nvPr/>
        </p:nvSpPr>
        <p:spPr>
          <a:xfrm>
            <a:off x="-1" y="0"/>
            <a:ext cx="12191697" cy="6858000"/>
          </a:xfrm>
          <a:prstGeom prst="rect">
            <a:avLst/>
          </a:prstGeom>
          <a:solidFill>
            <a:srgbClr val="0B0D1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9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169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Rectangle 3"/>
          <p:cNvSpPr/>
          <p:nvPr/>
        </p:nvSpPr>
        <p:spPr>
          <a:xfrm>
            <a:off x="594359" y="566927"/>
            <a:ext cx="310897" cy="109729"/>
          </a:xfrm>
          <a:prstGeom prst="rect">
            <a:avLst/>
          </a:prstGeom>
          <a:solidFill>
            <a:srgbClr val="E2231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TextBox 4"/>
          <p:cNvSpPr txBox="1"/>
          <p:nvPr/>
        </p:nvSpPr>
        <p:spPr>
          <a:xfrm>
            <a:off x="1024127" y="502919"/>
            <a:ext cx="10515601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КОММЕРЧЕСКОЕ ПРЕДЛОЖЕНИЕ</a:t>
            </a:r>
          </a:p>
        </p:txBody>
      </p:sp>
      <p:sp>
        <p:nvSpPr>
          <p:cNvPr id="98" name="TextBox 5"/>
          <p:cNvSpPr txBox="1"/>
          <p:nvPr/>
        </p:nvSpPr>
        <p:spPr>
          <a:xfrm>
            <a:off x="594359" y="896111"/>
            <a:ext cx="10972801" cy="913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КААЗС-30</a:t>
            </a:r>
          </a:p>
        </p:txBody>
      </p:sp>
      <p:sp>
        <p:nvSpPr>
          <p:cNvPr id="99" name="TextBox 6"/>
          <p:cNvSpPr txBox="1"/>
          <p:nvPr/>
        </p:nvSpPr>
        <p:spPr>
          <a:xfrm>
            <a:off x="612648" y="1938527"/>
            <a:ext cx="8686801" cy="618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defRPr sz="2000">
                <a:solidFill>
                  <a:srgbClr val="C9CED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Контейнерная автозаправочная станция</a:t>
            </a:r>
          </a:p>
          <a:p>
            <a:pPr>
              <a:lnSpc>
                <a:spcPct val="115000"/>
              </a:lnSpc>
              <a:defRPr sz="2000">
                <a:solidFill>
                  <a:srgbClr val="C9CED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для размещения в черте города и на промплощадках</a:t>
            </a:r>
          </a:p>
        </p:txBody>
      </p:sp>
      <p:sp>
        <p:nvSpPr>
          <p:cNvPr id="100" name="TextBox 7"/>
          <p:cNvSpPr txBox="1"/>
          <p:nvPr/>
        </p:nvSpPr>
        <p:spPr>
          <a:xfrm>
            <a:off x="594359" y="6172200"/>
            <a:ext cx="109728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1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ООО «Уралтек»  ·  единое заводское изделие  ·  ТУ 28.99.39-001-60094622-2023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 1"/>
          <p:cNvSpPr/>
          <p:nvPr/>
        </p:nvSpPr>
        <p:spPr>
          <a:xfrm>
            <a:off x="-1" y="0"/>
            <a:ext cx="12191697" cy="6858000"/>
          </a:xfrm>
          <a:prstGeom prst="rect">
            <a:avLst/>
          </a:prstGeom>
          <a:solidFill>
            <a:srgbClr val="0B0D1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5" name="Rectangle 2"/>
          <p:cNvSpPr/>
          <p:nvPr/>
        </p:nvSpPr>
        <p:spPr>
          <a:xfrm>
            <a:off x="594359" y="512063"/>
            <a:ext cx="256033" cy="91441"/>
          </a:xfrm>
          <a:prstGeom prst="rect">
            <a:avLst/>
          </a:prstGeom>
          <a:solidFill>
            <a:srgbClr val="E2231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6" name="TextBox 3"/>
          <p:cNvSpPr txBox="1"/>
          <p:nvPr/>
        </p:nvSpPr>
        <p:spPr>
          <a:xfrm>
            <a:off x="978408" y="420623"/>
            <a:ext cx="109728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2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МАСШТАБИРОВАНИЕ</a:t>
            </a:r>
          </a:p>
        </p:txBody>
      </p:sp>
      <p:sp>
        <p:nvSpPr>
          <p:cNvPr id="307" name="TextBox 4"/>
          <p:cNvSpPr txBox="1"/>
          <p:nvPr/>
        </p:nvSpPr>
        <p:spPr>
          <a:xfrm>
            <a:off x="594359" y="786383"/>
            <a:ext cx="10972801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Тиражирование без лишних согласований</a:t>
            </a:r>
          </a:p>
        </p:txBody>
      </p:sp>
      <p:sp>
        <p:nvSpPr>
          <p:cNvPr id="308" name="TextBox 5"/>
          <p:cNvSpPr txBox="1"/>
          <p:nvPr/>
        </p:nvSpPr>
        <p:spPr>
          <a:xfrm>
            <a:off x="594359" y="1554480"/>
            <a:ext cx="5577842" cy="176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Один расчёт — вся страна — </a:t>
            </a:r>
            <a:r>
              <a:rPr>
                <a:solidFill>
                  <a:srgbClr val="C9CED4"/>
                </a:solidFill>
              </a:rPr>
              <a:t>расчёт пожарного риска выполнен для типового проекта и служит основанием для решения о размещении по каждому конкретному адресу в РФ.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2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Удвоение мощности точки — </a:t>
            </a:r>
            <a:r>
              <a:rPr>
                <a:solidFill>
                  <a:srgbClr val="C9CED4"/>
                </a:solidFill>
              </a:rPr>
              <a:t>две КААЗС-30 на одной площадке: 60 м³ запаса, 4 поста, полный ассортимент ДТ + АИ-92 + АИ-95.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2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Фирменный стиль заказчика — </a:t>
            </a:r>
            <a:r>
              <a:rPr>
                <a:solidFill>
                  <a:srgbClr val="C9CED4"/>
                </a:solidFill>
              </a:rPr>
              <a:t>контейнер брендируется под заказчика: окраска, световой контур, ценовое табло уже в конструкции.</a:t>
            </a:r>
          </a:p>
        </p:txBody>
      </p:sp>
      <p:sp>
        <p:nvSpPr>
          <p:cNvPr id="309" name="Rounded Rectangle 6"/>
          <p:cNvSpPr/>
          <p:nvPr/>
        </p:nvSpPr>
        <p:spPr>
          <a:xfrm>
            <a:off x="594359" y="4709159"/>
            <a:ext cx="11265409" cy="1234441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0" name="TextBox 7"/>
          <p:cNvSpPr txBox="1"/>
          <p:nvPr/>
        </p:nvSpPr>
        <p:spPr>
          <a:xfrm>
            <a:off x="868679" y="4919471"/>
            <a:ext cx="10698482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ПРЕДЛАГАЕМЫЙ СЦЕНАРИЙ</a:t>
            </a:r>
          </a:p>
        </p:txBody>
      </p:sp>
      <p:sp>
        <p:nvSpPr>
          <p:cNvPr id="311" name="TextBox 8"/>
          <p:cNvSpPr txBox="1"/>
          <p:nvPr/>
        </p:nvSpPr>
        <p:spPr>
          <a:xfrm>
            <a:off x="868679" y="5248655"/>
            <a:ext cx="10698482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Пилот: 1–2 станции на вашей площадке   →   оценка экономики и трафика   →   серийное тиражирование</a:t>
            </a:r>
          </a:p>
        </p:txBody>
      </p:sp>
      <p:pic>
        <p:nvPicPr>
          <p:cNvPr id="312" name="КААЗС в фирменной окраске" descr="КААЗС в фирменной окраске"/>
          <p:cNvPicPr>
            <a:picLocks noChangeAspect="1"/>
          </p:cNvPicPr>
          <p:nvPr/>
        </p:nvPicPr>
        <p:blipFill>
          <a:blip r:embed="rId2">
            <a:extLst/>
          </a:blip>
          <a:srcRect l="0" t="8482" r="0" b="8482"/>
          <a:stretch>
            <a:fillRect/>
          </a:stretch>
        </p:blipFill>
        <p:spPr>
          <a:xfrm>
            <a:off x="6446520" y="1554480"/>
            <a:ext cx="5120641" cy="2834640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TextBox 10"/>
          <p:cNvSpPr txBox="1"/>
          <p:nvPr/>
        </p:nvSpPr>
        <p:spPr>
          <a:xfrm>
            <a:off x="594359" y="6473952"/>
            <a:ext cx="54864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КААЗС-30  ·  ООО «Уралтек»</a:t>
            </a:r>
          </a:p>
        </p:txBody>
      </p:sp>
      <p:sp>
        <p:nvSpPr>
          <p:cNvPr id="314" name="TextBox 11"/>
          <p:cNvSpPr txBox="1"/>
          <p:nvPr/>
        </p:nvSpPr>
        <p:spPr>
          <a:xfrm>
            <a:off x="11155680" y="6473952"/>
            <a:ext cx="457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1"/>
          <p:cNvSpPr/>
          <p:nvPr/>
        </p:nvSpPr>
        <p:spPr>
          <a:xfrm>
            <a:off x="-1" y="0"/>
            <a:ext cx="12191697" cy="6858000"/>
          </a:xfrm>
          <a:prstGeom prst="rect">
            <a:avLst/>
          </a:prstGeom>
          <a:solidFill>
            <a:srgbClr val="0B0D1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7" name="Rectangle 2"/>
          <p:cNvSpPr/>
          <p:nvPr/>
        </p:nvSpPr>
        <p:spPr>
          <a:xfrm>
            <a:off x="594359" y="512063"/>
            <a:ext cx="256033" cy="91441"/>
          </a:xfrm>
          <a:prstGeom prst="rect">
            <a:avLst/>
          </a:prstGeom>
          <a:solidFill>
            <a:srgbClr val="E2231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8" name="TextBox 3"/>
          <p:cNvSpPr txBox="1"/>
          <p:nvPr/>
        </p:nvSpPr>
        <p:spPr>
          <a:xfrm>
            <a:off x="978408" y="420623"/>
            <a:ext cx="109728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2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ПРОИЗВОДИТЕЛЬ</a:t>
            </a:r>
          </a:p>
        </p:txBody>
      </p:sp>
      <p:sp>
        <p:nvSpPr>
          <p:cNvPr id="319" name="TextBox 4"/>
          <p:cNvSpPr txBox="1"/>
          <p:nvPr/>
        </p:nvSpPr>
        <p:spPr>
          <a:xfrm>
            <a:off x="594359" y="786383"/>
            <a:ext cx="10972801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ООО «Уралтек»</a:t>
            </a:r>
          </a:p>
        </p:txBody>
      </p:sp>
      <p:sp>
        <p:nvSpPr>
          <p:cNvPr id="320" name="TextBox 5"/>
          <p:cNvSpPr txBox="1"/>
          <p:nvPr/>
        </p:nvSpPr>
        <p:spPr>
          <a:xfrm>
            <a:off x="594360" y="1600200"/>
            <a:ext cx="5440680" cy="2131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Производство в России — </a:t>
            </a:r>
            <a:r>
              <a:rPr>
                <a:solidFill>
                  <a:srgbClr val="C9CED4"/>
                </a:solidFill>
              </a:rPr>
              <a:t>собственное производство стальных конструкций и сборка станций, Екатеринбург.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2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ТУ 28.99.39-001-60094622-2023 — </a:t>
            </a:r>
            <a:r>
              <a:rPr>
                <a:solidFill>
                  <a:srgbClr val="C9CED4"/>
                </a:solidFill>
              </a:rPr>
              <a:t>станция выпускается по зарегистрированным техническим условиям.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2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Контроль качества — </a:t>
            </a:r>
            <a:r>
              <a:rPr>
                <a:solidFill>
                  <a:srgbClr val="C9CED4"/>
                </a:solidFill>
              </a:rPr>
              <a:t>100 % сварных швов проверяются капиллярной дефектоскопией, сварщики аттестованы НАКС.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2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Гарантия — </a:t>
            </a:r>
            <a:r>
              <a:rPr>
                <a:solidFill>
                  <a:srgbClr val="C9CED4"/>
                </a:solidFill>
              </a:rPr>
              <a:t>12 месяцев с ввода в эксплуатацию, срок службы — не менее 10 лет.</a:t>
            </a:r>
          </a:p>
        </p:txBody>
      </p:sp>
      <p:sp>
        <p:nvSpPr>
          <p:cNvPr id="321" name="Rounded Rectangle 6"/>
          <p:cNvSpPr/>
          <p:nvPr/>
        </p:nvSpPr>
        <p:spPr>
          <a:xfrm>
            <a:off x="6355079" y="1481327"/>
            <a:ext cx="5212081" cy="4297681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2" name="TextBox 7"/>
          <p:cNvSpPr txBox="1"/>
          <p:nvPr/>
        </p:nvSpPr>
        <p:spPr>
          <a:xfrm>
            <a:off x="6629400" y="1700783"/>
            <a:ext cx="4663441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КОМПЛЕКТ ДОКУМЕНТАЦИИ</a:t>
            </a:r>
          </a:p>
        </p:txBody>
      </p:sp>
      <p:sp>
        <p:nvSpPr>
          <p:cNvPr id="323" name="TextBox 8"/>
          <p:cNvSpPr txBox="1"/>
          <p:nvPr/>
        </p:nvSpPr>
        <p:spPr>
          <a:xfrm>
            <a:off x="6629400" y="2103120"/>
            <a:ext cx="4663441" cy="2020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2000"/>
              </a:lnSpc>
              <a:spcBef>
                <a:spcPts val="11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>
                <a:solidFill>
                  <a:srgbClr val="C9CED4"/>
                </a:solidFill>
              </a:rPr>
              <a:t>Паспорт изделия и заводской сертификат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1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>
                <a:solidFill>
                  <a:srgbClr val="C9CED4"/>
                </a:solidFill>
              </a:rPr>
              <a:t>Акт испытаний камер резервуара на герметичность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1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>
                <a:solidFill>
                  <a:srgbClr val="C9CED4"/>
                </a:solidFill>
              </a:rPr>
              <a:t>Экспертное заключение ИЛ ООО «Триумф» № 79 от 19.01.2024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1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>
                <a:solidFill>
                  <a:srgbClr val="C9CED4"/>
                </a:solidFill>
              </a:rPr>
              <a:t>Расчёт пожарного риска — Уральский институт ГПС МЧС России, 2024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1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>
                <a:solidFill>
                  <a:srgbClr val="C9CED4"/>
                </a:solidFill>
              </a:rPr>
              <a:t>Эксплуатационная документация на всё оборудование</a:t>
            </a:r>
          </a:p>
        </p:txBody>
      </p:sp>
      <p:sp>
        <p:nvSpPr>
          <p:cNvPr id="324" name="TextBox 9"/>
          <p:cNvSpPr txBox="1"/>
          <p:nvPr/>
        </p:nvSpPr>
        <p:spPr>
          <a:xfrm>
            <a:off x="594359" y="6473952"/>
            <a:ext cx="54864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КААЗС-30  ·  ООО «Уралтек»</a:t>
            </a:r>
          </a:p>
        </p:txBody>
      </p:sp>
      <p:sp>
        <p:nvSpPr>
          <p:cNvPr id="325" name="TextBox 10"/>
          <p:cNvSpPr txBox="1"/>
          <p:nvPr/>
        </p:nvSpPr>
        <p:spPr>
          <a:xfrm>
            <a:off x="11155680" y="6473952"/>
            <a:ext cx="457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ectangle 1"/>
          <p:cNvSpPr/>
          <p:nvPr/>
        </p:nvSpPr>
        <p:spPr>
          <a:xfrm>
            <a:off x="-1" y="0"/>
            <a:ext cx="12191697" cy="6858000"/>
          </a:xfrm>
          <a:prstGeom prst="rect">
            <a:avLst/>
          </a:prstGeom>
          <a:solidFill>
            <a:srgbClr val="0B0D1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2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169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Rectangle 3"/>
          <p:cNvSpPr/>
          <p:nvPr/>
        </p:nvSpPr>
        <p:spPr>
          <a:xfrm>
            <a:off x="594359" y="566927"/>
            <a:ext cx="310897" cy="109729"/>
          </a:xfrm>
          <a:prstGeom prst="rect">
            <a:avLst/>
          </a:prstGeom>
          <a:solidFill>
            <a:srgbClr val="E2231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0" name="TextBox 4"/>
          <p:cNvSpPr txBox="1"/>
          <p:nvPr/>
        </p:nvSpPr>
        <p:spPr>
          <a:xfrm>
            <a:off x="1024127" y="502919"/>
            <a:ext cx="10515601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СЛЕДУЮЩИЕ ШАГИ</a:t>
            </a:r>
          </a:p>
        </p:txBody>
      </p:sp>
      <p:sp>
        <p:nvSpPr>
          <p:cNvPr id="331" name="TextBox 5"/>
          <p:cNvSpPr txBox="1"/>
          <p:nvPr/>
        </p:nvSpPr>
        <p:spPr>
          <a:xfrm>
            <a:off x="594359" y="896111"/>
            <a:ext cx="10515601" cy="48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Предлагаем начать с пилотного проекта</a:t>
            </a:r>
          </a:p>
        </p:txBody>
      </p:sp>
      <p:sp>
        <p:nvSpPr>
          <p:cNvPr id="332" name="TextBox 6"/>
          <p:cNvSpPr txBox="1"/>
          <p:nvPr/>
        </p:nvSpPr>
        <p:spPr>
          <a:xfrm>
            <a:off x="594359" y="1783079"/>
            <a:ext cx="5760722" cy="133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  <a:defRPr sz="14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>
                <a:solidFill>
                  <a:srgbClr val="C9CED4"/>
                </a:solidFill>
              </a:rPr>
              <a:t>Демонстрация изделия и референс-визит на производство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200"/>
              </a:spcBef>
              <a:defRPr sz="14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>
                <a:solidFill>
                  <a:srgbClr val="C9CED4"/>
                </a:solidFill>
              </a:rPr>
              <a:t>Подбор пилотных локаций и проверка безопасных расстояний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200"/>
              </a:spcBef>
              <a:defRPr sz="14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>
                <a:solidFill>
                  <a:srgbClr val="C9CED4"/>
                </a:solidFill>
              </a:rPr>
              <a:t>Технико-коммерческое предложение под конкретные площадки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200"/>
              </a:spcBef>
              <a:defRPr sz="14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>
                <a:solidFill>
                  <a:srgbClr val="C9CED4"/>
                </a:solidFill>
              </a:rPr>
              <a:t>Пилотная установка 1–2 станций и оценка экономики</a:t>
            </a:r>
          </a:p>
        </p:txBody>
      </p:sp>
      <p:sp>
        <p:nvSpPr>
          <p:cNvPr id="333" name="TextBox 7"/>
          <p:cNvSpPr txBox="1"/>
          <p:nvPr/>
        </p:nvSpPr>
        <p:spPr>
          <a:xfrm>
            <a:off x="594359" y="4572000"/>
            <a:ext cx="6400801" cy="209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Цена, комплектация и сроки производства — по запросу.</a:t>
            </a:r>
          </a:p>
        </p:txBody>
      </p:sp>
      <p:sp>
        <p:nvSpPr>
          <p:cNvPr id="334" name="TextBox 8"/>
          <p:cNvSpPr txBox="1"/>
          <p:nvPr/>
        </p:nvSpPr>
        <p:spPr>
          <a:xfrm>
            <a:off x="594359" y="5166359"/>
            <a:ext cx="7315201" cy="67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defRPr sz="1300">
                <a:solidFill>
                  <a:srgbClr val="C9CED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ООО «Уралтек»</a:t>
            </a:r>
          </a:p>
          <a:p>
            <a:pPr>
              <a:lnSpc>
                <a:spcPct val="130000"/>
              </a:lnSpc>
              <a:defRPr sz="1300">
                <a:solidFill>
                  <a:srgbClr val="C9CED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620078, Свердловская область, г. Екатеринбург, г. Екатеринбург, ул. Мира, д. 44, помещ. 6</a:t>
            </a:r>
            <a:br/>
            <a:r>
              <a:t xml:space="preserve">8 (922) 198-58-37  ·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uraltek96@inbox.ru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"/>
          <p:cNvSpPr/>
          <p:nvPr/>
        </p:nvSpPr>
        <p:spPr>
          <a:xfrm>
            <a:off x="-1" y="0"/>
            <a:ext cx="12191697" cy="6858000"/>
          </a:xfrm>
          <a:prstGeom prst="rect">
            <a:avLst/>
          </a:prstGeom>
          <a:solidFill>
            <a:srgbClr val="0B0D1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Rectangle 2"/>
          <p:cNvSpPr/>
          <p:nvPr/>
        </p:nvSpPr>
        <p:spPr>
          <a:xfrm>
            <a:off x="594359" y="512063"/>
            <a:ext cx="256033" cy="91441"/>
          </a:xfrm>
          <a:prstGeom prst="rect">
            <a:avLst/>
          </a:prstGeom>
          <a:solidFill>
            <a:srgbClr val="E2231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TextBox 3"/>
          <p:cNvSpPr txBox="1"/>
          <p:nvPr/>
        </p:nvSpPr>
        <p:spPr>
          <a:xfrm>
            <a:off x="978408" y="420623"/>
            <a:ext cx="109728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2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ВОЗМОЖНОСТЬ</a:t>
            </a:r>
          </a:p>
        </p:txBody>
      </p:sp>
      <p:sp>
        <p:nvSpPr>
          <p:cNvPr id="105" name="TextBox 4"/>
          <p:cNvSpPr txBox="1"/>
          <p:nvPr/>
        </p:nvSpPr>
        <p:spPr>
          <a:xfrm>
            <a:off x="594359" y="786383"/>
            <a:ext cx="10972801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Точки продаж там, куда классическая АЗС не доходит</a:t>
            </a:r>
          </a:p>
        </p:txBody>
      </p:sp>
      <p:sp>
        <p:nvSpPr>
          <p:cNvPr id="106" name="TextBox 5"/>
          <p:cNvSpPr txBox="1"/>
          <p:nvPr/>
        </p:nvSpPr>
        <p:spPr>
          <a:xfrm>
            <a:off x="594359" y="1417319"/>
            <a:ext cx="10972801" cy="449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5000"/>
              </a:lnSpc>
              <a:defRPr sz="1400">
                <a:solidFill>
                  <a:srgbClr val="C9CED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Классическая АЗС — это участок, проект, капитальное строительство и долгие согласования. КААЗС-30 — заводское изделие: его привозят на подготовленную площадку, подключают и начинают отпускать топливо.</a:t>
            </a:r>
          </a:p>
        </p:txBody>
      </p:sp>
      <p:sp>
        <p:nvSpPr>
          <p:cNvPr id="107" name="Rounded Rectangle 6"/>
          <p:cNvSpPr/>
          <p:nvPr/>
        </p:nvSpPr>
        <p:spPr>
          <a:xfrm>
            <a:off x="594359" y="2514600"/>
            <a:ext cx="3593593" cy="3246121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8" name="TextBox 7"/>
          <p:cNvSpPr txBox="1"/>
          <p:nvPr/>
        </p:nvSpPr>
        <p:spPr>
          <a:xfrm>
            <a:off x="850391" y="2770632"/>
            <a:ext cx="3081529" cy="38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6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01</a:t>
            </a:r>
          </a:p>
        </p:txBody>
      </p:sp>
      <p:sp>
        <p:nvSpPr>
          <p:cNvPr id="109" name="TextBox 8"/>
          <p:cNvSpPr txBox="1"/>
          <p:nvPr/>
        </p:nvSpPr>
        <p:spPr>
          <a:xfrm>
            <a:off x="850391" y="3273552"/>
            <a:ext cx="3081529" cy="209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4999"/>
              </a:lnSpc>
              <a:defRPr b="1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Плотная городская застройка</a:t>
            </a:r>
          </a:p>
        </p:txBody>
      </p:sp>
      <p:sp>
        <p:nvSpPr>
          <p:cNvPr id="110" name="TextBox 9"/>
          <p:cNvSpPr txBox="1"/>
          <p:nvPr/>
        </p:nvSpPr>
        <p:spPr>
          <a:xfrm>
            <a:off x="850391" y="3840479"/>
            <a:ext cx="3081529" cy="1008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7999"/>
              </a:lnSpc>
              <a:defRPr sz="12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Расчёт пожарного риска, утверждённый институтом МЧС, допускает размещение в жилой и общественно-деловой зоне при соблюдении безопасных расстояний — от 18 метров до соседних объектов.</a:t>
            </a:r>
          </a:p>
        </p:txBody>
      </p:sp>
      <p:sp>
        <p:nvSpPr>
          <p:cNvPr id="111" name="Rounded Rectangle 10"/>
          <p:cNvSpPr/>
          <p:nvPr/>
        </p:nvSpPr>
        <p:spPr>
          <a:xfrm>
            <a:off x="4370832" y="2514600"/>
            <a:ext cx="3593592" cy="3246121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TextBox 11"/>
          <p:cNvSpPr txBox="1"/>
          <p:nvPr/>
        </p:nvSpPr>
        <p:spPr>
          <a:xfrm>
            <a:off x="4626864" y="2770632"/>
            <a:ext cx="3081529" cy="38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6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113" name="TextBox 12"/>
          <p:cNvSpPr txBox="1"/>
          <p:nvPr/>
        </p:nvSpPr>
        <p:spPr>
          <a:xfrm>
            <a:off x="4626864" y="3273552"/>
            <a:ext cx="3081529" cy="436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4999"/>
              </a:lnSpc>
              <a:defRPr b="1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Промзоны и логистические хабы</a:t>
            </a:r>
          </a:p>
        </p:txBody>
      </p:sp>
      <p:sp>
        <p:nvSpPr>
          <p:cNvPr id="114" name="TextBox 13"/>
          <p:cNvSpPr txBox="1"/>
          <p:nvPr/>
        </p:nvSpPr>
        <p:spPr>
          <a:xfrm>
            <a:off x="4626864" y="3840479"/>
            <a:ext cx="3081529" cy="1008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7999"/>
              </a:lnSpc>
              <a:defRPr sz="12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Заправка корпоративных и партнёрских автопарков на промышленных объектах, стройплощадках и территориях транспортных предприятий, где стационарная АЗС нерентабельна.</a:t>
            </a:r>
          </a:p>
        </p:txBody>
      </p:sp>
      <p:sp>
        <p:nvSpPr>
          <p:cNvPr id="115" name="Rounded Rectangle 14"/>
          <p:cNvSpPr/>
          <p:nvPr/>
        </p:nvSpPr>
        <p:spPr>
          <a:xfrm>
            <a:off x="8147304" y="2514600"/>
            <a:ext cx="3593593" cy="3246121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6" name="TextBox 15"/>
          <p:cNvSpPr txBox="1"/>
          <p:nvPr/>
        </p:nvSpPr>
        <p:spPr>
          <a:xfrm>
            <a:off x="8403335" y="2770632"/>
            <a:ext cx="3081529" cy="38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6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117" name="TextBox 16"/>
          <p:cNvSpPr txBox="1"/>
          <p:nvPr/>
        </p:nvSpPr>
        <p:spPr>
          <a:xfrm>
            <a:off x="8403335" y="3273552"/>
            <a:ext cx="3081529" cy="209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4999"/>
              </a:lnSpc>
              <a:defRPr b="1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Скорость и капитал</a:t>
            </a:r>
          </a:p>
        </p:txBody>
      </p:sp>
      <p:sp>
        <p:nvSpPr>
          <p:cNvPr id="118" name="TextBox 17"/>
          <p:cNvSpPr txBox="1"/>
          <p:nvPr/>
        </p:nvSpPr>
        <p:spPr>
          <a:xfrm>
            <a:off x="8403335" y="3840479"/>
            <a:ext cx="3081529" cy="1008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7999"/>
              </a:lnSpc>
              <a:defRPr sz="12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Не стройка, а поставка оборудования: запуск точки занимает недели, а не годы. Станция остаётся перемещаемым активом — локацию можно менять вслед за спросом.</a:t>
            </a:r>
          </a:p>
        </p:txBody>
      </p:sp>
      <p:sp>
        <p:nvSpPr>
          <p:cNvPr id="119" name="TextBox 18"/>
          <p:cNvSpPr txBox="1"/>
          <p:nvPr/>
        </p:nvSpPr>
        <p:spPr>
          <a:xfrm>
            <a:off x="594359" y="5943600"/>
            <a:ext cx="109728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Резервуар 30 м³ — в 3 раза больше лимита обычной контейнерной АЗС в населённых пунктах (10 м³ по СП 156.13130.2014).</a:t>
            </a:r>
          </a:p>
        </p:txBody>
      </p:sp>
      <p:sp>
        <p:nvSpPr>
          <p:cNvPr id="120" name="TextBox 19"/>
          <p:cNvSpPr txBox="1"/>
          <p:nvPr/>
        </p:nvSpPr>
        <p:spPr>
          <a:xfrm>
            <a:off x="594359" y="6473952"/>
            <a:ext cx="54864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КААЗС-30  ·  ООО «Уралтек»</a:t>
            </a:r>
          </a:p>
        </p:txBody>
      </p:sp>
      <p:sp>
        <p:nvSpPr>
          <p:cNvPr id="121" name="TextBox 20"/>
          <p:cNvSpPr txBox="1"/>
          <p:nvPr/>
        </p:nvSpPr>
        <p:spPr>
          <a:xfrm>
            <a:off x="11155680" y="6473952"/>
            <a:ext cx="457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"/>
          <p:cNvSpPr/>
          <p:nvPr/>
        </p:nvSpPr>
        <p:spPr>
          <a:xfrm>
            <a:off x="-1" y="0"/>
            <a:ext cx="12191697" cy="6858000"/>
          </a:xfrm>
          <a:prstGeom prst="rect">
            <a:avLst/>
          </a:prstGeom>
          <a:solidFill>
            <a:srgbClr val="0B0D1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" name="Rectangle 2"/>
          <p:cNvSpPr/>
          <p:nvPr/>
        </p:nvSpPr>
        <p:spPr>
          <a:xfrm>
            <a:off x="594359" y="512063"/>
            <a:ext cx="256033" cy="91441"/>
          </a:xfrm>
          <a:prstGeom prst="rect">
            <a:avLst/>
          </a:prstGeom>
          <a:solidFill>
            <a:srgbClr val="E2231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TextBox 3"/>
          <p:cNvSpPr txBox="1"/>
          <p:nvPr/>
        </p:nvSpPr>
        <p:spPr>
          <a:xfrm>
            <a:off x="978408" y="420623"/>
            <a:ext cx="109728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2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ПРОДУКТ</a:t>
            </a:r>
          </a:p>
        </p:txBody>
      </p:sp>
      <p:sp>
        <p:nvSpPr>
          <p:cNvPr id="126" name="TextBox 4"/>
          <p:cNvSpPr txBox="1"/>
          <p:nvPr/>
        </p:nvSpPr>
        <p:spPr>
          <a:xfrm>
            <a:off x="594359" y="786383"/>
            <a:ext cx="10972801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Единое заводское изделие — АЗС в одном контейнере</a:t>
            </a:r>
          </a:p>
        </p:txBody>
      </p:sp>
      <p:sp>
        <p:nvSpPr>
          <p:cNvPr id="127" name="TextBox 5"/>
          <p:cNvSpPr txBox="1"/>
          <p:nvPr/>
        </p:nvSpPr>
        <p:spPr>
          <a:xfrm>
            <a:off x="594359" y="1554479"/>
            <a:ext cx="5577842" cy="3347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Резервуар — </a:t>
            </a:r>
            <a:r>
              <a:rPr>
                <a:solidFill>
                  <a:srgbClr val="C9CED4"/>
                </a:solidFill>
              </a:rPr>
              <a:t>горизонтальный стальной двустенный резервуар. Межстенное пространство заполнено азотом или тосолом с постоянным контролем герметичности.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2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Контейнер-рама — </a:t>
            </a:r>
            <a:r>
              <a:rPr>
                <a:solidFill>
                  <a:srgbClr val="C9CED4"/>
                </a:solidFill>
              </a:rPr>
              <a:t>несущая конструкция со встроенным технологическим отсеком: приём, хранение и выдача топлива, автоматика и контроль.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2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2 заправочных поста — </a:t>
            </a:r>
            <a:r>
              <a:rPr>
                <a:solidFill>
                  <a:srgbClr val="C9CED4"/>
                </a:solidFill>
              </a:rPr>
              <a:t>ТРК Sanki с погрешностью 0,25 %, рукава 4 м, безоператорный отпуск через платёжный терминал.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2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Два вида топлива на станции — </a:t>
            </a:r>
            <a:r>
              <a:rPr>
                <a:solidFill>
                  <a:srgbClr val="C9CED4"/>
                </a:solidFill>
              </a:rPr>
              <a:t>дизельное топливо и бензин (АИ-92 / АИ-95) в раздельных камерах одного резервуара.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2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Полная заводская готовность — </a:t>
            </a:r>
            <a:r>
              <a:rPr>
                <a:solidFill>
                  <a:srgbClr val="C9CED4"/>
                </a:solidFill>
              </a:rPr>
              <a:t>станция собирается и испытывается на заводе, на площадку приезжает готовое изделие на единой раме.</a:t>
            </a:r>
          </a:p>
        </p:txBody>
      </p:sp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6520" y="1554480"/>
            <a:ext cx="5120641" cy="420624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Box 7"/>
          <p:cNvSpPr txBox="1"/>
          <p:nvPr/>
        </p:nvSpPr>
        <p:spPr>
          <a:xfrm>
            <a:off x="6446520" y="5870447"/>
            <a:ext cx="5120641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Технологический отсек с ТРК и автоматикой</a:t>
            </a:r>
          </a:p>
        </p:txBody>
      </p:sp>
      <p:sp>
        <p:nvSpPr>
          <p:cNvPr id="130" name="TextBox 8"/>
          <p:cNvSpPr txBox="1"/>
          <p:nvPr/>
        </p:nvSpPr>
        <p:spPr>
          <a:xfrm>
            <a:off x="594359" y="6473952"/>
            <a:ext cx="54864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КААЗС-30  ·  ООО «Уралтек»</a:t>
            </a:r>
          </a:p>
        </p:txBody>
      </p:sp>
      <p:sp>
        <p:nvSpPr>
          <p:cNvPr id="131" name="TextBox 9"/>
          <p:cNvSpPr txBox="1"/>
          <p:nvPr/>
        </p:nvSpPr>
        <p:spPr>
          <a:xfrm>
            <a:off x="11155680" y="6473952"/>
            <a:ext cx="457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 0"/>
          <p:cNvSpPr txBox="1"/>
          <p:nvPr/>
        </p:nvSpPr>
        <p:spPr>
          <a:xfrm>
            <a:off x="685800" y="507952"/>
            <a:ext cx="7223760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b="1" spc="300" sz="12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ЛИНЕЙКА РЕЗЕРВУАРОВ</a:t>
            </a:r>
          </a:p>
        </p:txBody>
      </p:sp>
      <p:sp>
        <p:nvSpPr>
          <p:cNvPr id="134" name="Text 1"/>
          <p:cNvSpPr txBox="1"/>
          <p:nvPr/>
        </p:nvSpPr>
        <p:spPr>
          <a:xfrm>
            <a:off x="640079" y="902970"/>
            <a:ext cx="10881361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b="1" sz="3800">
                <a:solidFill>
                  <a:srgbClr val="E8EAED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/>
            <a:r>
              <a:t>Любой объём под вашу задачу</a:t>
            </a:r>
          </a:p>
        </p:txBody>
      </p:sp>
      <p:sp>
        <p:nvSpPr>
          <p:cNvPr id="135" name="Text 2"/>
          <p:cNvSpPr txBox="1"/>
          <p:nvPr/>
        </p:nvSpPr>
        <p:spPr>
          <a:xfrm>
            <a:off x="685800" y="1674228"/>
            <a:ext cx="1042416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sz="1400">
                <a:solidFill>
                  <a:srgbClr val="8A9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Производим двустенные резервуары пяти типоразмеров. Подбираем объём под суточный расход топлива и доступную площадку.</a:t>
            </a:r>
          </a:p>
        </p:txBody>
      </p:sp>
      <p:sp>
        <p:nvSpPr>
          <p:cNvPr id="136" name="Shape 3"/>
          <p:cNvSpPr/>
          <p:nvPr/>
        </p:nvSpPr>
        <p:spPr>
          <a:xfrm>
            <a:off x="640080" y="2468879"/>
            <a:ext cx="2084833" cy="2743201"/>
          </a:xfrm>
          <a:prstGeom prst="roundRect">
            <a:avLst>
              <a:gd name="adj" fmla="val 4386"/>
            </a:avLst>
          </a:prstGeom>
          <a:solidFill>
            <a:srgbClr val="16181B"/>
          </a:solidFill>
          <a:ln w="12700">
            <a:solidFill>
              <a:srgbClr val="2A2D31"/>
            </a:solidFill>
          </a:ln>
        </p:spPr>
        <p:txBody>
          <a:bodyPr lIns="45719" rIns="45719"/>
          <a:lstStyle/>
          <a:p>
            <a:pPr defTabSz="914400"/>
          </a:p>
        </p:txBody>
      </p:sp>
      <p:sp>
        <p:nvSpPr>
          <p:cNvPr id="137" name="Text 4"/>
          <p:cNvSpPr txBox="1"/>
          <p:nvPr/>
        </p:nvSpPr>
        <p:spPr>
          <a:xfrm>
            <a:off x="685800" y="2971800"/>
            <a:ext cx="1993393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b="1" sz="6000">
                <a:solidFill>
                  <a:srgbClr val="E8EAED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38" name="Text 5"/>
          <p:cNvSpPr txBox="1"/>
          <p:nvPr/>
        </p:nvSpPr>
        <p:spPr>
          <a:xfrm>
            <a:off x="685800" y="3912383"/>
            <a:ext cx="1993393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1600">
                <a:solidFill>
                  <a:srgbClr val="9AA0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м³</a:t>
            </a:r>
          </a:p>
        </p:txBody>
      </p:sp>
      <p:sp>
        <p:nvSpPr>
          <p:cNvPr id="139" name="Shape 6"/>
          <p:cNvSpPr/>
          <p:nvPr/>
        </p:nvSpPr>
        <p:spPr>
          <a:xfrm>
            <a:off x="1097280" y="4343400"/>
            <a:ext cx="1170433" cy="0"/>
          </a:xfrm>
          <a:prstGeom prst="line">
            <a:avLst/>
          </a:prstGeom>
          <a:ln w="12700">
            <a:solidFill>
              <a:srgbClr val="2A2D31"/>
            </a:solidFill>
          </a:ln>
        </p:spPr>
        <p:txBody>
          <a:bodyPr lIns="45719" rIns="45719"/>
          <a:lstStyle/>
          <a:p>
            <a:pPr defTabSz="914400"/>
          </a:p>
        </p:txBody>
      </p:sp>
      <p:sp>
        <p:nvSpPr>
          <p:cNvPr id="140" name="Text 7"/>
          <p:cNvSpPr txBox="1"/>
          <p:nvPr/>
        </p:nvSpPr>
        <p:spPr>
          <a:xfrm>
            <a:off x="685800" y="4433730"/>
            <a:ext cx="1993393" cy="27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b="1" sz="1300">
                <a:solidFill>
                  <a:srgbClr val="E8EAE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РГСН-10</a:t>
            </a:r>
          </a:p>
        </p:txBody>
      </p:sp>
      <p:sp>
        <p:nvSpPr>
          <p:cNvPr id="141" name="Text 8"/>
          <p:cNvSpPr txBox="1"/>
          <p:nvPr/>
        </p:nvSpPr>
        <p:spPr>
          <a:xfrm>
            <a:off x="685800" y="4772404"/>
            <a:ext cx="1993393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1100">
                <a:solidFill>
                  <a:srgbClr val="8A9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двустенный</a:t>
            </a:r>
          </a:p>
        </p:txBody>
      </p:sp>
      <p:sp>
        <p:nvSpPr>
          <p:cNvPr id="142" name="Shape 9"/>
          <p:cNvSpPr/>
          <p:nvPr/>
        </p:nvSpPr>
        <p:spPr>
          <a:xfrm>
            <a:off x="2907792" y="2468879"/>
            <a:ext cx="2084833" cy="2743201"/>
          </a:xfrm>
          <a:prstGeom prst="roundRect">
            <a:avLst>
              <a:gd name="adj" fmla="val 4386"/>
            </a:avLst>
          </a:prstGeom>
          <a:solidFill>
            <a:srgbClr val="16181B"/>
          </a:solidFill>
          <a:ln w="12700">
            <a:solidFill>
              <a:srgbClr val="2A2D31"/>
            </a:solidFill>
          </a:ln>
        </p:spPr>
        <p:txBody>
          <a:bodyPr lIns="45719" rIns="45719"/>
          <a:lstStyle/>
          <a:p>
            <a:pPr defTabSz="914400"/>
          </a:p>
        </p:txBody>
      </p:sp>
      <p:sp>
        <p:nvSpPr>
          <p:cNvPr id="143" name="Text 10"/>
          <p:cNvSpPr txBox="1"/>
          <p:nvPr/>
        </p:nvSpPr>
        <p:spPr>
          <a:xfrm>
            <a:off x="2953511" y="2971800"/>
            <a:ext cx="199339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b="1" sz="6000">
                <a:solidFill>
                  <a:srgbClr val="E8EAED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/>
            <a:r>
              <a:t>15</a:t>
            </a:r>
          </a:p>
        </p:txBody>
      </p:sp>
      <p:sp>
        <p:nvSpPr>
          <p:cNvPr id="144" name="Text 11"/>
          <p:cNvSpPr txBox="1"/>
          <p:nvPr/>
        </p:nvSpPr>
        <p:spPr>
          <a:xfrm>
            <a:off x="2953511" y="3912383"/>
            <a:ext cx="1993394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1600">
                <a:solidFill>
                  <a:srgbClr val="9AA0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м³</a:t>
            </a:r>
          </a:p>
        </p:txBody>
      </p:sp>
      <p:sp>
        <p:nvSpPr>
          <p:cNvPr id="145" name="Shape 12"/>
          <p:cNvSpPr/>
          <p:nvPr/>
        </p:nvSpPr>
        <p:spPr>
          <a:xfrm>
            <a:off x="3364991" y="4343400"/>
            <a:ext cx="1170433" cy="0"/>
          </a:xfrm>
          <a:prstGeom prst="line">
            <a:avLst/>
          </a:prstGeom>
          <a:ln w="12700">
            <a:solidFill>
              <a:srgbClr val="2A2D31"/>
            </a:solidFill>
          </a:ln>
        </p:spPr>
        <p:txBody>
          <a:bodyPr lIns="45719" rIns="45719"/>
          <a:lstStyle/>
          <a:p>
            <a:pPr defTabSz="914400"/>
          </a:p>
        </p:txBody>
      </p:sp>
      <p:sp>
        <p:nvSpPr>
          <p:cNvPr id="146" name="Text 13"/>
          <p:cNvSpPr txBox="1"/>
          <p:nvPr/>
        </p:nvSpPr>
        <p:spPr>
          <a:xfrm>
            <a:off x="2953511" y="4433730"/>
            <a:ext cx="1993394" cy="27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b="1" sz="1300">
                <a:solidFill>
                  <a:srgbClr val="E8EAE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РГСН-15</a:t>
            </a:r>
          </a:p>
        </p:txBody>
      </p:sp>
      <p:sp>
        <p:nvSpPr>
          <p:cNvPr id="147" name="Text 14"/>
          <p:cNvSpPr txBox="1"/>
          <p:nvPr/>
        </p:nvSpPr>
        <p:spPr>
          <a:xfrm>
            <a:off x="2953511" y="4772404"/>
            <a:ext cx="1993394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1100">
                <a:solidFill>
                  <a:srgbClr val="8A9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двустенный</a:t>
            </a:r>
          </a:p>
        </p:txBody>
      </p:sp>
      <p:sp>
        <p:nvSpPr>
          <p:cNvPr id="148" name="Shape 15"/>
          <p:cNvSpPr/>
          <p:nvPr/>
        </p:nvSpPr>
        <p:spPr>
          <a:xfrm>
            <a:off x="5175503" y="2468879"/>
            <a:ext cx="2084833" cy="2743201"/>
          </a:xfrm>
          <a:prstGeom prst="roundRect">
            <a:avLst>
              <a:gd name="adj" fmla="val 4386"/>
            </a:avLst>
          </a:prstGeom>
          <a:solidFill>
            <a:srgbClr val="16181B"/>
          </a:solidFill>
          <a:ln w="12700">
            <a:solidFill>
              <a:srgbClr val="2A2D31"/>
            </a:solidFill>
          </a:ln>
        </p:spPr>
        <p:txBody>
          <a:bodyPr lIns="45719" rIns="45719"/>
          <a:lstStyle/>
          <a:p>
            <a:pPr defTabSz="914400"/>
          </a:p>
        </p:txBody>
      </p:sp>
      <p:sp>
        <p:nvSpPr>
          <p:cNvPr id="149" name="Text 16"/>
          <p:cNvSpPr txBox="1"/>
          <p:nvPr/>
        </p:nvSpPr>
        <p:spPr>
          <a:xfrm>
            <a:off x="5221223" y="2971800"/>
            <a:ext cx="199339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b="1" sz="6000">
                <a:solidFill>
                  <a:srgbClr val="E8EAED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/>
            <a:r>
              <a:t>20</a:t>
            </a:r>
          </a:p>
        </p:txBody>
      </p:sp>
      <p:sp>
        <p:nvSpPr>
          <p:cNvPr id="150" name="Text 17"/>
          <p:cNvSpPr txBox="1"/>
          <p:nvPr/>
        </p:nvSpPr>
        <p:spPr>
          <a:xfrm>
            <a:off x="5221223" y="3912383"/>
            <a:ext cx="1993394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1600">
                <a:solidFill>
                  <a:srgbClr val="9AA0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м³</a:t>
            </a:r>
          </a:p>
        </p:txBody>
      </p:sp>
      <p:sp>
        <p:nvSpPr>
          <p:cNvPr id="151" name="Shape 18"/>
          <p:cNvSpPr/>
          <p:nvPr/>
        </p:nvSpPr>
        <p:spPr>
          <a:xfrm>
            <a:off x="5632703" y="4343400"/>
            <a:ext cx="1170433" cy="0"/>
          </a:xfrm>
          <a:prstGeom prst="line">
            <a:avLst/>
          </a:prstGeom>
          <a:ln w="12700">
            <a:solidFill>
              <a:srgbClr val="2A2D31"/>
            </a:solidFill>
          </a:ln>
        </p:spPr>
        <p:txBody>
          <a:bodyPr lIns="45719" rIns="45719"/>
          <a:lstStyle/>
          <a:p>
            <a:pPr defTabSz="914400"/>
          </a:p>
        </p:txBody>
      </p:sp>
      <p:sp>
        <p:nvSpPr>
          <p:cNvPr id="152" name="Text 19"/>
          <p:cNvSpPr txBox="1"/>
          <p:nvPr/>
        </p:nvSpPr>
        <p:spPr>
          <a:xfrm>
            <a:off x="5221223" y="4433730"/>
            <a:ext cx="1993394" cy="27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b="1" sz="1300">
                <a:solidFill>
                  <a:srgbClr val="E8EAE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РГСН-20</a:t>
            </a:r>
          </a:p>
        </p:txBody>
      </p:sp>
      <p:sp>
        <p:nvSpPr>
          <p:cNvPr id="153" name="Text 20"/>
          <p:cNvSpPr txBox="1"/>
          <p:nvPr/>
        </p:nvSpPr>
        <p:spPr>
          <a:xfrm>
            <a:off x="5221223" y="4772404"/>
            <a:ext cx="1993394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1100">
                <a:solidFill>
                  <a:srgbClr val="8A9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двустенный</a:t>
            </a:r>
          </a:p>
        </p:txBody>
      </p:sp>
      <p:sp>
        <p:nvSpPr>
          <p:cNvPr id="154" name="Shape 21"/>
          <p:cNvSpPr/>
          <p:nvPr/>
        </p:nvSpPr>
        <p:spPr>
          <a:xfrm>
            <a:off x="7443216" y="2468879"/>
            <a:ext cx="2084833" cy="2743201"/>
          </a:xfrm>
          <a:prstGeom prst="roundRect">
            <a:avLst>
              <a:gd name="adj" fmla="val 4386"/>
            </a:avLst>
          </a:prstGeom>
          <a:solidFill>
            <a:srgbClr val="16181B"/>
          </a:solidFill>
          <a:ln w="12700">
            <a:solidFill>
              <a:srgbClr val="2A2D31"/>
            </a:solidFill>
          </a:ln>
        </p:spPr>
        <p:txBody>
          <a:bodyPr lIns="45719" rIns="45719"/>
          <a:lstStyle/>
          <a:p>
            <a:pPr defTabSz="914400"/>
          </a:p>
        </p:txBody>
      </p:sp>
      <p:sp>
        <p:nvSpPr>
          <p:cNvPr id="155" name="Text 22"/>
          <p:cNvSpPr txBox="1"/>
          <p:nvPr/>
        </p:nvSpPr>
        <p:spPr>
          <a:xfrm>
            <a:off x="7488935" y="2971800"/>
            <a:ext cx="1993393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b="1" sz="6000">
                <a:solidFill>
                  <a:srgbClr val="E8EAED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/>
            <a:r>
              <a:t>25</a:t>
            </a:r>
          </a:p>
        </p:txBody>
      </p:sp>
      <p:sp>
        <p:nvSpPr>
          <p:cNvPr id="156" name="Text 23"/>
          <p:cNvSpPr txBox="1"/>
          <p:nvPr/>
        </p:nvSpPr>
        <p:spPr>
          <a:xfrm>
            <a:off x="7488935" y="3912383"/>
            <a:ext cx="1993393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1600">
                <a:solidFill>
                  <a:srgbClr val="9AA0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м³</a:t>
            </a:r>
          </a:p>
        </p:txBody>
      </p:sp>
      <p:sp>
        <p:nvSpPr>
          <p:cNvPr id="157" name="Shape 24"/>
          <p:cNvSpPr/>
          <p:nvPr/>
        </p:nvSpPr>
        <p:spPr>
          <a:xfrm>
            <a:off x="7900416" y="4343400"/>
            <a:ext cx="1170433" cy="0"/>
          </a:xfrm>
          <a:prstGeom prst="line">
            <a:avLst/>
          </a:prstGeom>
          <a:ln w="12700">
            <a:solidFill>
              <a:srgbClr val="2A2D31"/>
            </a:solidFill>
          </a:ln>
        </p:spPr>
        <p:txBody>
          <a:bodyPr lIns="45719" rIns="45719"/>
          <a:lstStyle/>
          <a:p>
            <a:pPr defTabSz="914400"/>
          </a:p>
        </p:txBody>
      </p:sp>
      <p:sp>
        <p:nvSpPr>
          <p:cNvPr id="158" name="Text 25"/>
          <p:cNvSpPr txBox="1"/>
          <p:nvPr/>
        </p:nvSpPr>
        <p:spPr>
          <a:xfrm>
            <a:off x="7488935" y="4433730"/>
            <a:ext cx="1993393" cy="27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b="1" sz="1300">
                <a:solidFill>
                  <a:srgbClr val="E8EAE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РГСН-25</a:t>
            </a:r>
          </a:p>
        </p:txBody>
      </p:sp>
      <p:sp>
        <p:nvSpPr>
          <p:cNvPr id="159" name="Text 26"/>
          <p:cNvSpPr txBox="1"/>
          <p:nvPr/>
        </p:nvSpPr>
        <p:spPr>
          <a:xfrm>
            <a:off x="7488935" y="4772404"/>
            <a:ext cx="1993393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1100">
                <a:solidFill>
                  <a:srgbClr val="8A9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двустенный</a:t>
            </a:r>
          </a:p>
        </p:txBody>
      </p:sp>
      <p:sp>
        <p:nvSpPr>
          <p:cNvPr id="160" name="Shape 27"/>
          <p:cNvSpPr/>
          <p:nvPr/>
        </p:nvSpPr>
        <p:spPr>
          <a:xfrm>
            <a:off x="9710928" y="2468879"/>
            <a:ext cx="2084833" cy="2743201"/>
          </a:xfrm>
          <a:prstGeom prst="roundRect">
            <a:avLst>
              <a:gd name="adj" fmla="val 4386"/>
            </a:avLst>
          </a:prstGeom>
          <a:solidFill>
            <a:srgbClr val="1C1412"/>
          </a:solidFill>
          <a:ln w="19050">
            <a:solidFill>
              <a:srgbClr val="E2231A"/>
            </a:solidFill>
          </a:ln>
        </p:spPr>
        <p:txBody>
          <a:bodyPr lIns="45719" rIns="45719"/>
          <a:lstStyle/>
          <a:p>
            <a:pPr defTabSz="914400"/>
          </a:p>
        </p:txBody>
      </p:sp>
      <p:sp>
        <p:nvSpPr>
          <p:cNvPr id="161" name="Text 28"/>
          <p:cNvSpPr txBox="1"/>
          <p:nvPr/>
        </p:nvSpPr>
        <p:spPr>
          <a:xfrm>
            <a:off x="9756647" y="2971800"/>
            <a:ext cx="1993393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b="1" sz="6000">
                <a:solidFill>
                  <a:srgbClr val="E2231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/>
            <a:r>
              <a:t>30</a:t>
            </a:r>
          </a:p>
        </p:txBody>
      </p:sp>
      <p:sp>
        <p:nvSpPr>
          <p:cNvPr id="162" name="Text 29"/>
          <p:cNvSpPr txBox="1"/>
          <p:nvPr/>
        </p:nvSpPr>
        <p:spPr>
          <a:xfrm>
            <a:off x="9756647" y="3912383"/>
            <a:ext cx="1993393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1600">
                <a:solidFill>
                  <a:srgbClr val="9AA0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м³</a:t>
            </a:r>
          </a:p>
        </p:txBody>
      </p:sp>
      <p:sp>
        <p:nvSpPr>
          <p:cNvPr id="163" name="Shape 30"/>
          <p:cNvSpPr/>
          <p:nvPr/>
        </p:nvSpPr>
        <p:spPr>
          <a:xfrm>
            <a:off x="10168128" y="4343400"/>
            <a:ext cx="1170433" cy="0"/>
          </a:xfrm>
          <a:prstGeom prst="line">
            <a:avLst/>
          </a:prstGeom>
          <a:ln w="12700">
            <a:solidFill>
              <a:srgbClr val="2A2D31"/>
            </a:solidFill>
          </a:ln>
        </p:spPr>
        <p:txBody>
          <a:bodyPr lIns="45719" rIns="45719"/>
          <a:lstStyle/>
          <a:p>
            <a:pPr defTabSz="914400"/>
          </a:p>
        </p:txBody>
      </p:sp>
      <p:sp>
        <p:nvSpPr>
          <p:cNvPr id="164" name="Text 31"/>
          <p:cNvSpPr txBox="1"/>
          <p:nvPr/>
        </p:nvSpPr>
        <p:spPr>
          <a:xfrm>
            <a:off x="9756647" y="4433730"/>
            <a:ext cx="1993393" cy="27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b="1" sz="1300">
                <a:solidFill>
                  <a:srgbClr val="E8EAE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РГСН-30</a:t>
            </a:r>
          </a:p>
        </p:txBody>
      </p:sp>
      <p:sp>
        <p:nvSpPr>
          <p:cNvPr id="165" name="Text 32"/>
          <p:cNvSpPr txBox="1"/>
          <p:nvPr/>
        </p:nvSpPr>
        <p:spPr>
          <a:xfrm>
            <a:off x="9756647" y="4772404"/>
            <a:ext cx="1993393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1100">
                <a:solidFill>
                  <a:srgbClr val="8A9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двустенный</a:t>
            </a:r>
          </a:p>
        </p:txBody>
      </p:sp>
      <p:sp>
        <p:nvSpPr>
          <p:cNvPr id="166" name="Shape 33"/>
          <p:cNvSpPr/>
          <p:nvPr/>
        </p:nvSpPr>
        <p:spPr>
          <a:xfrm>
            <a:off x="640080" y="5532120"/>
            <a:ext cx="91441" cy="502920"/>
          </a:xfrm>
          <a:prstGeom prst="rect">
            <a:avLst/>
          </a:prstGeom>
          <a:solidFill>
            <a:srgbClr val="E2231A"/>
          </a:solidFill>
          <a:ln w="12700">
            <a:miter lim="400000"/>
          </a:ln>
        </p:spPr>
        <p:txBody>
          <a:bodyPr lIns="45719" rIns="45719"/>
          <a:lstStyle/>
          <a:p>
            <a:pPr defTabSz="914400"/>
          </a:p>
        </p:txBody>
      </p:sp>
      <p:sp>
        <p:nvSpPr>
          <p:cNvPr id="167" name="Text 34"/>
          <p:cNvSpPr txBox="1"/>
          <p:nvPr/>
        </p:nvSpPr>
        <p:spPr>
          <a:xfrm>
            <a:off x="914400" y="5485290"/>
            <a:ext cx="3291840" cy="27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b="1" sz="1300">
                <a:solidFill>
                  <a:srgbClr val="E8EAE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 секции</a:t>
            </a:r>
          </a:p>
        </p:txBody>
      </p:sp>
      <p:sp>
        <p:nvSpPr>
          <p:cNvPr id="168" name="Text 35"/>
          <p:cNvSpPr txBox="1"/>
          <p:nvPr/>
        </p:nvSpPr>
        <p:spPr>
          <a:xfrm>
            <a:off x="914399" y="5824265"/>
            <a:ext cx="3429001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sz="1000">
                <a:solidFill>
                  <a:srgbClr val="8A9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Раздельное хранение видов топлива в одном резервуаре</a:t>
            </a:r>
          </a:p>
        </p:txBody>
      </p:sp>
      <p:sp>
        <p:nvSpPr>
          <p:cNvPr id="169" name="Shape 36"/>
          <p:cNvSpPr/>
          <p:nvPr/>
        </p:nvSpPr>
        <p:spPr>
          <a:xfrm>
            <a:off x="4343400" y="5532120"/>
            <a:ext cx="91441" cy="502920"/>
          </a:xfrm>
          <a:prstGeom prst="rect">
            <a:avLst/>
          </a:prstGeom>
          <a:solidFill>
            <a:srgbClr val="E2231A"/>
          </a:solidFill>
          <a:ln w="12700">
            <a:miter lim="400000"/>
          </a:ln>
        </p:spPr>
        <p:txBody>
          <a:bodyPr lIns="45719" rIns="45719"/>
          <a:lstStyle/>
          <a:p>
            <a:pPr defTabSz="914400"/>
          </a:p>
        </p:txBody>
      </p:sp>
      <p:sp>
        <p:nvSpPr>
          <p:cNvPr id="170" name="Text 37"/>
          <p:cNvSpPr txBox="1"/>
          <p:nvPr/>
        </p:nvSpPr>
        <p:spPr>
          <a:xfrm>
            <a:off x="4617720" y="5485290"/>
            <a:ext cx="3291840" cy="27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b="1" sz="1300">
                <a:solidFill>
                  <a:srgbClr val="E8EAE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Двустенное исполнение</a:t>
            </a:r>
          </a:p>
        </p:txBody>
      </p:sp>
      <p:sp>
        <p:nvSpPr>
          <p:cNvPr id="171" name="Text 38"/>
          <p:cNvSpPr txBox="1"/>
          <p:nvPr/>
        </p:nvSpPr>
        <p:spPr>
          <a:xfrm>
            <a:off x="4617720" y="5894115"/>
            <a:ext cx="3429001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sz="1000">
                <a:solidFill>
                  <a:srgbClr val="8A9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Межстенный контроль герметичности — тосол или азот</a:t>
            </a:r>
          </a:p>
        </p:txBody>
      </p:sp>
      <p:sp>
        <p:nvSpPr>
          <p:cNvPr id="172" name="Shape 39"/>
          <p:cNvSpPr/>
          <p:nvPr/>
        </p:nvSpPr>
        <p:spPr>
          <a:xfrm>
            <a:off x="8046719" y="5532120"/>
            <a:ext cx="91441" cy="502920"/>
          </a:xfrm>
          <a:prstGeom prst="rect">
            <a:avLst/>
          </a:prstGeom>
          <a:solidFill>
            <a:srgbClr val="E2231A"/>
          </a:solidFill>
          <a:ln w="12700">
            <a:miter lim="400000"/>
          </a:ln>
        </p:spPr>
        <p:txBody>
          <a:bodyPr lIns="45719" rIns="45719"/>
          <a:lstStyle/>
          <a:p>
            <a:pPr defTabSz="914400"/>
          </a:p>
        </p:txBody>
      </p:sp>
      <p:sp>
        <p:nvSpPr>
          <p:cNvPr id="173" name="Text 40"/>
          <p:cNvSpPr txBox="1"/>
          <p:nvPr/>
        </p:nvSpPr>
        <p:spPr>
          <a:xfrm>
            <a:off x="8321039" y="5485290"/>
            <a:ext cx="3291841" cy="27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b="1" sz="1300">
                <a:solidFill>
                  <a:srgbClr val="E8EAE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Под заказ</a:t>
            </a:r>
          </a:p>
        </p:txBody>
      </p:sp>
      <p:sp>
        <p:nvSpPr>
          <p:cNvPr id="174" name="Text 41"/>
          <p:cNvSpPr txBox="1"/>
          <p:nvPr/>
        </p:nvSpPr>
        <p:spPr>
          <a:xfrm>
            <a:off x="8321039" y="5894115"/>
            <a:ext cx="3429001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sz="1000">
                <a:solidFill>
                  <a:srgbClr val="8A9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Конфигурация секций и постов выдачи под проект</a:t>
            </a:r>
          </a:p>
        </p:txBody>
      </p:sp>
      <p:sp>
        <p:nvSpPr>
          <p:cNvPr id="175" name="Text 42"/>
          <p:cNvSpPr txBox="1"/>
          <p:nvPr/>
        </p:nvSpPr>
        <p:spPr>
          <a:xfrm>
            <a:off x="594359" y="6476329"/>
            <a:ext cx="4480561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b="1" spc="200" sz="900">
                <a:solidFill>
                  <a:srgbClr val="8A9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ООО «УРАЛТЕК»</a:t>
            </a:r>
          </a:p>
        </p:txBody>
      </p:sp>
      <p:sp>
        <p:nvSpPr>
          <p:cNvPr id="176" name="Text 43"/>
          <p:cNvSpPr txBox="1"/>
          <p:nvPr/>
        </p:nvSpPr>
        <p:spPr>
          <a:xfrm>
            <a:off x="7116774" y="6476329"/>
            <a:ext cx="4023361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 defTabSz="914400">
              <a:defRPr sz="900">
                <a:solidFill>
                  <a:srgbClr val="8A9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КААЗС · Контейнерная АЗС</a:t>
            </a:r>
          </a:p>
        </p:txBody>
      </p:sp>
      <p:sp>
        <p:nvSpPr>
          <p:cNvPr id="177" name="Text 44"/>
          <p:cNvSpPr txBox="1"/>
          <p:nvPr/>
        </p:nvSpPr>
        <p:spPr>
          <a:xfrm>
            <a:off x="11368734" y="6476329"/>
            <a:ext cx="320041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 defTabSz="914400">
              <a:defRPr b="1" sz="9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"/>
          <p:cNvSpPr/>
          <p:nvPr/>
        </p:nvSpPr>
        <p:spPr>
          <a:xfrm>
            <a:off x="-1" y="0"/>
            <a:ext cx="12191697" cy="6858000"/>
          </a:xfrm>
          <a:prstGeom prst="rect">
            <a:avLst/>
          </a:prstGeom>
          <a:solidFill>
            <a:srgbClr val="0B0D1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" name="Rectangle 2"/>
          <p:cNvSpPr/>
          <p:nvPr/>
        </p:nvSpPr>
        <p:spPr>
          <a:xfrm>
            <a:off x="594359" y="512063"/>
            <a:ext cx="256033" cy="91441"/>
          </a:xfrm>
          <a:prstGeom prst="rect">
            <a:avLst/>
          </a:prstGeom>
          <a:solidFill>
            <a:srgbClr val="E2231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1" name="TextBox 3"/>
          <p:cNvSpPr txBox="1"/>
          <p:nvPr/>
        </p:nvSpPr>
        <p:spPr>
          <a:xfrm>
            <a:off x="978408" y="420623"/>
            <a:ext cx="109728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2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ГЛАВНЫЙ АРГУМЕНТ</a:t>
            </a:r>
          </a:p>
        </p:txBody>
      </p:sp>
      <p:sp>
        <p:nvSpPr>
          <p:cNvPr id="182" name="TextBox 4"/>
          <p:cNvSpPr txBox="1"/>
          <p:nvPr/>
        </p:nvSpPr>
        <p:spPr>
          <a:xfrm>
            <a:off x="594359" y="786383"/>
            <a:ext cx="10972801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Легальное размещение в черте города — по всей РФ</a:t>
            </a:r>
          </a:p>
        </p:txBody>
      </p:sp>
      <p:sp>
        <p:nvSpPr>
          <p:cNvPr id="183" name="TextBox 5"/>
          <p:cNvSpPr txBox="1"/>
          <p:nvPr/>
        </p:nvSpPr>
        <p:spPr>
          <a:xfrm>
            <a:off x="594359" y="1554480"/>
            <a:ext cx="5486401" cy="2982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Расчёт пожарного риска — </a:t>
            </a:r>
            <a:r>
              <a:rPr>
                <a:solidFill>
                  <a:srgbClr val="C9CED4"/>
                </a:solidFill>
              </a:rPr>
              <a:t>выполнен и утверждён Уральским институтом ГПС МЧС России (2024) по методике приказа МЧС № 533 от 26.06.2024.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2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Типовой проект — </a:t>
            </a:r>
            <a:r>
              <a:rPr>
                <a:solidFill>
                  <a:srgbClr val="C9CED4"/>
                </a:solidFill>
              </a:rPr>
              <a:t>расчёт применим для оценки размещения станции по конкретному адресу на всей территории Российской Федерации.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2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2 станции на одной площадке — </a:t>
            </a:r>
            <a:r>
              <a:rPr>
                <a:solidFill>
                  <a:srgbClr val="C9CED4"/>
                </a:solidFill>
              </a:rPr>
              <a:t>допускается размещение двух КААЗС по 30 м³ каждая — суммарно 60 м³ запаса и 4 заправочных поста.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2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Жилые здания — от 124 м — </a:t>
            </a:r>
            <a:r>
              <a:rPr>
                <a:solidFill>
                  <a:srgbClr val="C9CED4"/>
                </a:solidFill>
              </a:rPr>
              <a:t>на этом расстоянии допускаются объекты с круглосуточным пребыванием людей; для остальных режимов — ещё ближе.</a:t>
            </a:r>
          </a:p>
        </p:txBody>
      </p:sp>
      <p:sp>
        <p:nvSpPr>
          <p:cNvPr id="184" name="Rounded Rectangle 6"/>
          <p:cNvSpPr/>
          <p:nvPr/>
        </p:nvSpPr>
        <p:spPr>
          <a:xfrm>
            <a:off x="6400800" y="1481327"/>
            <a:ext cx="5166360" cy="4370834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5" name="TextBox 7"/>
          <p:cNvSpPr txBox="1"/>
          <p:nvPr/>
        </p:nvSpPr>
        <p:spPr>
          <a:xfrm>
            <a:off x="6675119" y="1682495"/>
            <a:ext cx="4617721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БЕЗОПАСНЫЕ РАССТОЯНИЯ ДО МЕСТ ПРЕБЫВАНИЯ ЛЮДЕЙ</a:t>
            </a:r>
          </a:p>
        </p:txBody>
      </p:sp>
      <p:sp>
        <p:nvSpPr>
          <p:cNvPr id="186" name="TextBox 8"/>
          <p:cNvSpPr txBox="1"/>
          <p:nvPr/>
        </p:nvSpPr>
        <p:spPr>
          <a:xfrm>
            <a:off x="6675119" y="2103120"/>
            <a:ext cx="361188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Присутствие людей рядом со станцией</a:t>
            </a:r>
          </a:p>
        </p:txBody>
      </p:sp>
      <p:sp>
        <p:nvSpPr>
          <p:cNvPr id="187" name="TextBox 9"/>
          <p:cNvSpPr txBox="1"/>
          <p:nvPr/>
        </p:nvSpPr>
        <p:spPr>
          <a:xfrm>
            <a:off x="10241280" y="2103120"/>
            <a:ext cx="105156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1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Расстояние</a:t>
            </a:r>
          </a:p>
        </p:txBody>
      </p:sp>
      <p:sp>
        <p:nvSpPr>
          <p:cNvPr id="188" name="Rectangle 10"/>
          <p:cNvSpPr/>
          <p:nvPr/>
        </p:nvSpPr>
        <p:spPr>
          <a:xfrm>
            <a:off x="6675119" y="2381147"/>
            <a:ext cx="4617721" cy="12701"/>
          </a:xfrm>
          <a:prstGeom prst="rect">
            <a:avLst/>
          </a:prstGeom>
          <a:solidFill>
            <a:srgbClr val="2A2F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TextBox 11"/>
          <p:cNvSpPr txBox="1"/>
          <p:nvPr/>
        </p:nvSpPr>
        <p:spPr>
          <a:xfrm>
            <a:off x="6675119" y="2464307"/>
            <a:ext cx="361188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C9CED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час в месяц</a:t>
            </a:r>
          </a:p>
        </p:txBody>
      </p:sp>
      <p:sp>
        <p:nvSpPr>
          <p:cNvPr id="190" name="TextBox 12"/>
          <p:cNvSpPr txBox="1"/>
          <p:nvPr/>
        </p:nvSpPr>
        <p:spPr>
          <a:xfrm>
            <a:off x="10241280" y="2464307"/>
            <a:ext cx="105156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18 м</a:t>
            </a:r>
          </a:p>
        </p:txBody>
      </p:sp>
      <p:sp>
        <p:nvSpPr>
          <p:cNvPr id="191" name="Rectangle 13"/>
          <p:cNvSpPr/>
          <p:nvPr/>
        </p:nvSpPr>
        <p:spPr>
          <a:xfrm>
            <a:off x="6675119" y="2801771"/>
            <a:ext cx="4617721" cy="12701"/>
          </a:xfrm>
          <a:prstGeom prst="rect">
            <a:avLst/>
          </a:prstGeom>
          <a:solidFill>
            <a:srgbClr val="2A2F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2" name="TextBox 14"/>
          <p:cNvSpPr txBox="1"/>
          <p:nvPr/>
        </p:nvSpPr>
        <p:spPr>
          <a:xfrm>
            <a:off x="6675119" y="2884932"/>
            <a:ext cx="361188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C9CED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час в неделю</a:t>
            </a:r>
          </a:p>
        </p:txBody>
      </p:sp>
      <p:sp>
        <p:nvSpPr>
          <p:cNvPr id="193" name="TextBox 15"/>
          <p:cNvSpPr txBox="1"/>
          <p:nvPr/>
        </p:nvSpPr>
        <p:spPr>
          <a:xfrm>
            <a:off x="10241280" y="2884932"/>
            <a:ext cx="105156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27 м</a:t>
            </a:r>
          </a:p>
        </p:txBody>
      </p:sp>
      <p:sp>
        <p:nvSpPr>
          <p:cNvPr id="194" name="Rectangle 16"/>
          <p:cNvSpPr/>
          <p:nvPr/>
        </p:nvSpPr>
        <p:spPr>
          <a:xfrm>
            <a:off x="6675119" y="3222395"/>
            <a:ext cx="4617721" cy="12701"/>
          </a:xfrm>
          <a:prstGeom prst="rect">
            <a:avLst/>
          </a:prstGeom>
          <a:solidFill>
            <a:srgbClr val="2A2F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5" name="TextBox 17"/>
          <p:cNvSpPr txBox="1"/>
          <p:nvPr/>
        </p:nvSpPr>
        <p:spPr>
          <a:xfrm>
            <a:off x="6675119" y="3305555"/>
            <a:ext cx="361188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C9CED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12 часов в месяц</a:t>
            </a:r>
          </a:p>
        </p:txBody>
      </p:sp>
      <p:sp>
        <p:nvSpPr>
          <p:cNvPr id="196" name="TextBox 18"/>
          <p:cNvSpPr txBox="1"/>
          <p:nvPr/>
        </p:nvSpPr>
        <p:spPr>
          <a:xfrm>
            <a:off x="10241280" y="3305555"/>
            <a:ext cx="105156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39 м</a:t>
            </a:r>
          </a:p>
        </p:txBody>
      </p:sp>
      <p:sp>
        <p:nvSpPr>
          <p:cNvPr id="197" name="Rectangle 19"/>
          <p:cNvSpPr/>
          <p:nvPr/>
        </p:nvSpPr>
        <p:spPr>
          <a:xfrm>
            <a:off x="6675119" y="3643020"/>
            <a:ext cx="4617721" cy="12701"/>
          </a:xfrm>
          <a:prstGeom prst="rect">
            <a:avLst/>
          </a:prstGeom>
          <a:solidFill>
            <a:srgbClr val="2A2F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8" name="TextBox 20"/>
          <p:cNvSpPr txBox="1"/>
          <p:nvPr/>
        </p:nvSpPr>
        <p:spPr>
          <a:xfrm>
            <a:off x="6675119" y="3726179"/>
            <a:ext cx="361188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C9CED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12 часов в неделю</a:t>
            </a:r>
          </a:p>
        </p:txBody>
      </p:sp>
      <p:sp>
        <p:nvSpPr>
          <p:cNvPr id="199" name="TextBox 21"/>
          <p:cNvSpPr txBox="1"/>
          <p:nvPr/>
        </p:nvSpPr>
        <p:spPr>
          <a:xfrm>
            <a:off x="10241280" y="3726179"/>
            <a:ext cx="105156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48 м</a:t>
            </a:r>
          </a:p>
        </p:txBody>
      </p:sp>
      <p:sp>
        <p:nvSpPr>
          <p:cNvPr id="200" name="Rectangle 22"/>
          <p:cNvSpPr/>
          <p:nvPr/>
        </p:nvSpPr>
        <p:spPr>
          <a:xfrm>
            <a:off x="6675119" y="4063644"/>
            <a:ext cx="4617721" cy="12701"/>
          </a:xfrm>
          <a:prstGeom prst="rect">
            <a:avLst/>
          </a:prstGeom>
          <a:solidFill>
            <a:srgbClr val="2A2F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1" name="TextBox 23"/>
          <p:cNvSpPr txBox="1"/>
          <p:nvPr/>
        </p:nvSpPr>
        <p:spPr>
          <a:xfrm>
            <a:off x="6675119" y="4146803"/>
            <a:ext cx="361188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C9CED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40 часов в неделю (рабочие места)</a:t>
            </a:r>
          </a:p>
        </p:txBody>
      </p:sp>
      <p:sp>
        <p:nvSpPr>
          <p:cNvPr id="202" name="TextBox 24"/>
          <p:cNvSpPr txBox="1"/>
          <p:nvPr/>
        </p:nvSpPr>
        <p:spPr>
          <a:xfrm>
            <a:off x="10241280" y="4146803"/>
            <a:ext cx="105156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78 м</a:t>
            </a:r>
          </a:p>
        </p:txBody>
      </p:sp>
      <p:sp>
        <p:nvSpPr>
          <p:cNvPr id="203" name="Rectangle 25"/>
          <p:cNvSpPr/>
          <p:nvPr/>
        </p:nvSpPr>
        <p:spPr>
          <a:xfrm>
            <a:off x="6675119" y="4484268"/>
            <a:ext cx="4617721" cy="12701"/>
          </a:xfrm>
          <a:prstGeom prst="rect">
            <a:avLst/>
          </a:prstGeom>
          <a:solidFill>
            <a:srgbClr val="2A2F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4" name="TextBox 26"/>
          <p:cNvSpPr txBox="1"/>
          <p:nvPr/>
        </p:nvSpPr>
        <p:spPr>
          <a:xfrm>
            <a:off x="6675119" y="4567428"/>
            <a:ext cx="361188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C9CED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12 часов ежедневно</a:t>
            </a:r>
          </a:p>
        </p:txBody>
      </p:sp>
      <p:sp>
        <p:nvSpPr>
          <p:cNvPr id="205" name="TextBox 27"/>
          <p:cNvSpPr txBox="1"/>
          <p:nvPr/>
        </p:nvSpPr>
        <p:spPr>
          <a:xfrm>
            <a:off x="10241280" y="4567428"/>
            <a:ext cx="105156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104 м</a:t>
            </a:r>
          </a:p>
        </p:txBody>
      </p:sp>
      <p:sp>
        <p:nvSpPr>
          <p:cNvPr id="206" name="Rectangle 28"/>
          <p:cNvSpPr/>
          <p:nvPr/>
        </p:nvSpPr>
        <p:spPr>
          <a:xfrm>
            <a:off x="6675119" y="4904892"/>
            <a:ext cx="4617721" cy="12701"/>
          </a:xfrm>
          <a:prstGeom prst="rect">
            <a:avLst/>
          </a:prstGeom>
          <a:solidFill>
            <a:srgbClr val="2A2F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7" name="TextBox 29"/>
          <p:cNvSpPr txBox="1"/>
          <p:nvPr/>
        </p:nvSpPr>
        <p:spPr>
          <a:xfrm>
            <a:off x="6675119" y="4988052"/>
            <a:ext cx="361188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C9CED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Круглосуточно (жилые здания)</a:t>
            </a:r>
          </a:p>
        </p:txBody>
      </p:sp>
      <p:sp>
        <p:nvSpPr>
          <p:cNvPr id="208" name="TextBox 30"/>
          <p:cNvSpPr txBox="1"/>
          <p:nvPr/>
        </p:nvSpPr>
        <p:spPr>
          <a:xfrm>
            <a:off x="10241280" y="4988052"/>
            <a:ext cx="105156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124 м</a:t>
            </a:r>
          </a:p>
        </p:txBody>
      </p:sp>
      <p:sp>
        <p:nvSpPr>
          <p:cNvPr id="209" name="TextBox 31"/>
          <p:cNvSpPr txBox="1"/>
          <p:nvPr/>
        </p:nvSpPr>
        <p:spPr>
          <a:xfrm>
            <a:off x="594359" y="5943600"/>
            <a:ext cx="10972801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Источник: «Расчёт величин пожарного риска для типового проекта контейнерной АЗС», Уральский институт ГПС МЧС России, Екатеринбург, 2024.</a:t>
            </a:r>
          </a:p>
        </p:txBody>
      </p:sp>
      <p:sp>
        <p:nvSpPr>
          <p:cNvPr id="210" name="TextBox 32"/>
          <p:cNvSpPr txBox="1"/>
          <p:nvPr/>
        </p:nvSpPr>
        <p:spPr>
          <a:xfrm>
            <a:off x="594359" y="6473952"/>
            <a:ext cx="54864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КААЗС-30  ·  ООО «Уралтек»</a:t>
            </a:r>
          </a:p>
        </p:txBody>
      </p:sp>
      <p:sp>
        <p:nvSpPr>
          <p:cNvPr id="211" name="TextBox 33"/>
          <p:cNvSpPr txBox="1"/>
          <p:nvPr/>
        </p:nvSpPr>
        <p:spPr>
          <a:xfrm>
            <a:off x="11155680" y="6473952"/>
            <a:ext cx="457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1"/>
          <p:cNvSpPr/>
          <p:nvPr/>
        </p:nvSpPr>
        <p:spPr>
          <a:xfrm>
            <a:off x="-1" y="0"/>
            <a:ext cx="12191697" cy="6858000"/>
          </a:xfrm>
          <a:prstGeom prst="rect">
            <a:avLst/>
          </a:prstGeom>
          <a:solidFill>
            <a:srgbClr val="0B0D1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4" name="Rectangle 2"/>
          <p:cNvSpPr/>
          <p:nvPr/>
        </p:nvSpPr>
        <p:spPr>
          <a:xfrm>
            <a:off x="594359" y="512063"/>
            <a:ext cx="256033" cy="91441"/>
          </a:xfrm>
          <a:prstGeom prst="rect">
            <a:avLst/>
          </a:prstGeom>
          <a:solidFill>
            <a:srgbClr val="E2231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5" name="TextBox 3"/>
          <p:cNvSpPr txBox="1"/>
          <p:nvPr/>
        </p:nvSpPr>
        <p:spPr>
          <a:xfrm>
            <a:off x="978408" y="420623"/>
            <a:ext cx="109728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2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ХАРАКТЕРИСТИКИ</a:t>
            </a:r>
          </a:p>
        </p:txBody>
      </p:sp>
      <p:sp>
        <p:nvSpPr>
          <p:cNvPr id="216" name="TextBox 4"/>
          <p:cNvSpPr txBox="1"/>
          <p:nvPr/>
        </p:nvSpPr>
        <p:spPr>
          <a:xfrm>
            <a:off x="594359" y="786383"/>
            <a:ext cx="10972801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Технические параметры КААЗС-30</a:t>
            </a:r>
          </a:p>
        </p:txBody>
      </p:sp>
      <p:sp>
        <p:nvSpPr>
          <p:cNvPr id="217" name="Rounded Rectangle 5"/>
          <p:cNvSpPr/>
          <p:nvPr/>
        </p:nvSpPr>
        <p:spPr>
          <a:xfrm>
            <a:off x="594359" y="1554480"/>
            <a:ext cx="2706625" cy="1417320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8" name="TextBox 6"/>
          <p:cNvSpPr txBox="1"/>
          <p:nvPr/>
        </p:nvSpPr>
        <p:spPr>
          <a:xfrm>
            <a:off x="822960" y="1755648"/>
            <a:ext cx="2249424" cy="357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30 м³</a:t>
            </a:r>
          </a:p>
        </p:txBody>
      </p:sp>
      <p:sp>
        <p:nvSpPr>
          <p:cNvPr id="219" name="TextBox 7"/>
          <p:cNvSpPr txBox="1"/>
          <p:nvPr/>
        </p:nvSpPr>
        <p:spPr>
          <a:xfrm>
            <a:off x="822960" y="2286000"/>
            <a:ext cx="2249424" cy="315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defRPr sz="11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объём резервуара</a:t>
            </a:r>
          </a:p>
          <a:p>
            <a:pPr>
              <a:lnSpc>
                <a:spcPct val="110000"/>
              </a:lnSpc>
              <a:defRPr sz="11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(2 камеры × 15 м³)</a:t>
            </a:r>
          </a:p>
        </p:txBody>
      </p:sp>
      <p:sp>
        <p:nvSpPr>
          <p:cNvPr id="220" name="Rounded Rectangle 8"/>
          <p:cNvSpPr/>
          <p:nvPr/>
        </p:nvSpPr>
        <p:spPr>
          <a:xfrm>
            <a:off x="3447288" y="1554480"/>
            <a:ext cx="2706624" cy="1417320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1" name="TextBox 9"/>
          <p:cNvSpPr txBox="1"/>
          <p:nvPr/>
        </p:nvSpPr>
        <p:spPr>
          <a:xfrm>
            <a:off x="3675886" y="1755648"/>
            <a:ext cx="2249425" cy="357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 поста</a:t>
            </a:r>
          </a:p>
        </p:txBody>
      </p:sp>
      <p:sp>
        <p:nvSpPr>
          <p:cNvPr id="222" name="TextBox 10"/>
          <p:cNvSpPr txBox="1"/>
          <p:nvPr/>
        </p:nvSpPr>
        <p:spPr>
          <a:xfrm>
            <a:off x="3675886" y="2286000"/>
            <a:ext cx="2249425" cy="315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defRPr sz="11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одновременная заправка</a:t>
            </a:r>
          </a:p>
          <a:p>
            <a:pPr>
              <a:lnSpc>
                <a:spcPct val="110000"/>
              </a:lnSpc>
              <a:defRPr sz="11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двух транспортных средств</a:t>
            </a:r>
          </a:p>
        </p:txBody>
      </p:sp>
      <p:sp>
        <p:nvSpPr>
          <p:cNvPr id="223" name="Rounded Rectangle 11"/>
          <p:cNvSpPr/>
          <p:nvPr/>
        </p:nvSpPr>
        <p:spPr>
          <a:xfrm>
            <a:off x="6300215" y="1554480"/>
            <a:ext cx="2706625" cy="1417320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4" name="TextBox 12"/>
          <p:cNvSpPr txBox="1"/>
          <p:nvPr/>
        </p:nvSpPr>
        <p:spPr>
          <a:xfrm>
            <a:off x="6528816" y="1755648"/>
            <a:ext cx="2249425" cy="357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12 625 мм</a:t>
            </a:r>
          </a:p>
        </p:txBody>
      </p:sp>
      <p:sp>
        <p:nvSpPr>
          <p:cNvPr id="225" name="TextBox 13"/>
          <p:cNvSpPr txBox="1"/>
          <p:nvPr/>
        </p:nvSpPr>
        <p:spPr>
          <a:xfrm>
            <a:off x="6528816" y="2286000"/>
            <a:ext cx="2249425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11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длина станции</a:t>
            </a:r>
          </a:p>
        </p:txBody>
      </p:sp>
      <p:sp>
        <p:nvSpPr>
          <p:cNvPr id="226" name="Rounded Rectangle 14"/>
          <p:cNvSpPr/>
          <p:nvPr/>
        </p:nvSpPr>
        <p:spPr>
          <a:xfrm>
            <a:off x="9153143" y="1554480"/>
            <a:ext cx="2706625" cy="1417320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7" name="TextBox 15"/>
          <p:cNvSpPr txBox="1"/>
          <p:nvPr/>
        </p:nvSpPr>
        <p:spPr>
          <a:xfrm>
            <a:off x="9381743" y="1755648"/>
            <a:ext cx="2249425" cy="357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2 440 × 2 900</a:t>
            </a:r>
          </a:p>
        </p:txBody>
      </p:sp>
      <p:sp>
        <p:nvSpPr>
          <p:cNvPr id="228" name="TextBox 16"/>
          <p:cNvSpPr txBox="1"/>
          <p:nvPr/>
        </p:nvSpPr>
        <p:spPr>
          <a:xfrm>
            <a:off x="9381743" y="2286000"/>
            <a:ext cx="2249425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11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ширина × высота, мм</a:t>
            </a:r>
          </a:p>
        </p:txBody>
      </p:sp>
      <p:sp>
        <p:nvSpPr>
          <p:cNvPr id="229" name="Rounded Rectangle 17"/>
          <p:cNvSpPr/>
          <p:nvPr/>
        </p:nvSpPr>
        <p:spPr>
          <a:xfrm>
            <a:off x="594359" y="3118104"/>
            <a:ext cx="2706625" cy="1417321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0" name="TextBox 18"/>
          <p:cNvSpPr txBox="1"/>
          <p:nvPr/>
        </p:nvSpPr>
        <p:spPr>
          <a:xfrm>
            <a:off x="822960" y="3319271"/>
            <a:ext cx="2249424" cy="357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≤ 16,2 т</a:t>
            </a:r>
          </a:p>
        </p:txBody>
      </p:sp>
      <p:sp>
        <p:nvSpPr>
          <p:cNvPr id="231" name="TextBox 19"/>
          <p:cNvSpPr txBox="1"/>
          <p:nvPr/>
        </p:nvSpPr>
        <p:spPr>
          <a:xfrm>
            <a:off x="822960" y="3849623"/>
            <a:ext cx="2249424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11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масса станции</a:t>
            </a:r>
          </a:p>
        </p:txBody>
      </p:sp>
      <p:sp>
        <p:nvSpPr>
          <p:cNvPr id="232" name="Rounded Rectangle 20"/>
          <p:cNvSpPr/>
          <p:nvPr/>
        </p:nvSpPr>
        <p:spPr>
          <a:xfrm>
            <a:off x="3447288" y="3118104"/>
            <a:ext cx="2706624" cy="1417321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3" name="TextBox 21"/>
          <p:cNvSpPr txBox="1"/>
          <p:nvPr/>
        </p:nvSpPr>
        <p:spPr>
          <a:xfrm>
            <a:off x="3675886" y="3319271"/>
            <a:ext cx="2249425" cy="357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3,8 кВт</a:t>
            </a:r>
          </a:p>
        </p:txBody>
      </p:sp>
      <p:sp>
        <p:nvSpPr>
          <p:cNvPr id="234" name="TextBox 22"/>
          <p:cNvSpPr txBox="1"/>
          <p:nvPr/>
        </p:nvSpPr>
        <p:spPr>
          <a:xfrm>
            <a:off x="3675886" y="3849623"/>
            <a:ext cx="2249425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11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потребляемая мощность</a:t>
            </a:r>
          </a:p>
        </p:txBody>
      </p:sp>
      <p:sp>
        <p:nvSpPr>
          <p:cNvPr id="235" name="Rounded Rectangle 23"/>
          <p:cNvSpPr/>
          <p:nvPr/>
        </p:nvSpPr>
        <p:spPr>
          <a:xfrm>
            <a:off x="6300215" y="3118104"/>
            <a:ext cx="2706625" cy="1417321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6" name="TextBox 24"/>
          <p:cNvSpPr txBox="1"/>
          <p:nvPr/>
        </p:nvSpPr>
        <p:spPr>
          <a:xfrm>
            <a:off x="6528816" y="3319271"/>
            <a:ext cx="2249425" cy="357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0,25 %</a:t>
            </a:r>
          </a:p>
        </p:txBody>
      </p:sp>
      <p:sp>
        <p:nvSpPr>
          <p:cNvPr id="237" name="TextBox 25"/>
          <p:cNvSpPr txBox="1"/>
          <p:nvPr/>
        </p:nvSpPr>
        <p:spPr>
          <a:xfrm>
            <a:off x="6528816" y="3849623"/>
            <a:ext cx="2249425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11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погрешность измерения ТРК</a:t>
            </a:r>
          </a:p>
        </p:txBody>
      </p:sp>
      <p:sp>
        <p:nvSpPr>
          <p:cNvPr id="238" name="Rounded Rectangle 26"/>
          <p:cNvSpPr/>
          <p:nvPr/>
        </p:nvSpPr>
        <p:spPr>
          <a:xfrm>
            <a:off x="9153143" y="3118104"/>
            <a:ext cx="2706625" cy="1417321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9" name="TextBox 27"/>
          <p:cNvSpPr txBox="1"/>
          <p:nvPr/>
        </p:nvSpPr>
        <p:spPr>
          <a:xfrm>
            <a:off x="9381743" y="3319271"/>
            <a:ext cx="2249425" cy="357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380 В</a:t>
            </a:r>
          </a:p>
        </p:txBody>
      </p:sp>
      <p:sp>
        <p:nvSpPr>
          <p:cNvPr id="240" name="TextBox 28"/>
          <p:cNvSpPr txBox="1"/>
          <p:nvPr/>
        </p:nvSpPr>
        <p:spPr>
          <a:xfrm>
            <a:off x="9381743" y="3849623"/>
            <a:ext cx="2249425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11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подключение к сети</a:t>
            </a:r>
          </a:p>
        </p:txBody>
      </p:sp>
      <p:sp>
        <p:nvSpPr>
          <p:cNvPr id="241" name="Rounded Rectangle 29"/>
          <p:cNvSpPr/>
          <p:nvPr/>
        </p:nvSpPr>
        <p:spPr>
          <a:xfrm>
            <a:off x="594359" y="4800600"/>
            <a:ext cx="11265409" cy="1188720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2" name="TextBox 30"/>
          <p:cNvSpPr txBox="1"/>
          <p:nvPr/>
        </p:nvSpPr>
        <p:spPr>
          <a:xfrm>
            <a:off x="868679" y="5001767"/>
            <a:ext cx="10698482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ОБОРУДОВАНИЕ</a:t>
            </a:r>
          </a:p>
        </p:txBody>
      </p:sp>
      <p:sp>
        <p:nvSpPr>
          <p:cNvPr id="243" name="TextBox 31"/>
          <p:cNvSpPr txBox="1"/>
          <p:nvPr/>
        </p:nvSpPr>
        <p:spPr>
          <a:xfrm>
            <a:off x="868679" y="5321808"/>
            <a:ext cx="10698482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1300">
                <a:solidFill>
                  <a:srgbClr val="C9CED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ТРК ·  Уровнемер ·  Газоанализатор  ·  Системы безопасности ·  Все подбирается под ваше ТЗ.</a:t>
            </a:r>
          </a:p>
        </p:txBody>
      </p:sp>
      <p:sp>
        <p:nvSpPr>
          <p:cNvPr id="244" name="TextBox 32"/>
          <p:cNvSpPr txBox="1"/>
          <p:nvPr/>
        </p:nvSpPr>
        <p:spPr>
          <a:xfrm>
            <a:off x="594359" y="6473952"/>
            <a:ext cx="54864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КААЗС-30  ·  ООО «Уралтек»</a:t>
            </a:r>
          </a:p>
        </p:txBody>
      </p:sp>
      <p:sp>
        <p:nvSpPr>
          <p:cNvPr id="245" name="TextBox 33"/>
          <p:cNvSpPr txBox="1"/>
          <p:nvPr/>
        </p:nvSpPr>
        <p:spPr>
          <a:xfrm>
            <a:off x="11155680" y="6473952"/>
            <a:ext cx="457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1"/>
          <p:cNvSpPr/>
          <p:nvPr/>
        </p:nvSpPr>
        <p:spPr>
          <a:xfrm>
            <a:off x="-1" y="0"/>
            <a:ext cx="12191697" cy="6858000"/>
          </a:xfrm>
          <a:prstGeom prst="rect">
            <a:avLst/>
          </a:prstGeom>
          <a:solidFill>
            <a:srgbClr val="0B0D1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Rectangle 2"/>
          <p:cNvSpPr/>
          <p:nvPr/>
        </p:nvSpPr>
        <p:spPr>
          <a:xfrm>
            <a:off x="594359" y="512063"/>
            <a:ext cx="256033" cy="91441"/>
          </a:xfrm>
          <a:prstGeom prst="rect">
            <a:avLst/>
          </a:prstGeom>
          <a:solidFill>
            <a:srgbClr val="E2231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9" name="TextBox 3"/>
          <p:cNvSpPr txBox="1"/>
          <p:nvPr/>
        </p:nvSpPr>
        <p:spPr>
          <a:xfrm>
            <a:off x="978408" y="420623"/>
            <a:ext cx="109728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2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БЕЗОПАСНОСТЬ</a:t>
            </a:r>
          </a:p>
        </p:txBody>
      </p:sp>
      <p:sp>
        <p:nvSpPr>
          <p:cNvPr id="250" name="TextBox 4"/>
          <p:cNvSpPr txBox="1"/>
          <p:nvPr/>
        </p:nvSpPr>
        <p:spPr>
          <a:xfrm>
            <a:off x="594359" y="786383"/>
            <a:ext cx="10972801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Многоуровневая защита в базовой комплектации</a:t>
            </a:r>
          </a:p>
        </p:txBody>
      </p:sp>
      <p:sp>
        <p:nvSpPr>
          <p:cNvPr id="251" name="TextBox 5"/>
          <p:cNvSpPr txBox="1"/>
          <p:nvPr/>
        </p:nvSpPr>
        <p:spPr>
          <a:xfrm>
            <a:off x="594360" y="1600200"/>
            <a:ext cx="5440680" cy="265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2000"/>
              </a:lnSpc>
              <a:spcBef>
                <a:spcPts val="11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Двустенный резервуар — </a:t>
            </a:r>
            <a:r>
              <a:rPr>
                <a:solidFill>
                  <a:srgbClr val="C9CED4"/>
                </a:solidFill>
              </a:rPr>
              <a:t>межстенное пространство с азотом/тосолом и автоматическим контролем герметичности.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1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Автоблокировка налива — </a:t>
            </a:r>
            <a:r>
              <a:rPr>
                <a:solidFill>
                  <a:srgbClr val="C9CED4"/>
                </a:solidFill>
              </a:rPr>
              <a:t>линия наполнения отключается при заполнении 95 % объёма резервуара.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1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Контроль уровня — </a:t>
            </a:r>
            <a:r>
              <a:rPr>
                <a:solidFill>
                  <a:srgbClr val="C9CED4"/>
                </a:solidFill>
              </a:rPr>
              <a:t>автоматическая система контроля уровня нефтепродуктов.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1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Деаэрация и рециркуляция — </a:t>
            </a:r>
            <a:r>
              <a:rPr>
                <a:solidFill>
                  <a:srgbClr val="C9CED4"/>
                </a:solidFill>
              </a:rPr>
              <a:t>технологические линии отвода и возврата паров топлива.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1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Заземление автоцистерны — </a:t>
            </a:r>
            <a:r>
              <a:rPr>
                <a:solidFill>
                  <a:srgbClr val="C9CED4"/>
                </a:solidFill>
              </a:rPr>
              <a:t>система контроля и узел заземления АЦ при сливе топлива.</a:t>
            </a:r>
          </a:p>
        </p:txBody>
      </p:sp>
      <p:sp>
        <p:nvSpPr>
          <p:cNvPr id="252" name="TextBox 6"/>
          <p:cNvSpPr txBox="1"/>
          <p:nvPr/>
        </p:nvSpPr>
        <p:spPr>
          <a:xfrm>
            <a:off x="6355079" y="1600200"/>
            <a:ext cx="5440681" cy="2093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2000"/>
              </a:lnSpc>
              <a:spcBef>
                <a:spcPts val="11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Пожаротушение «Буран» — </a:t>
            </a:r>
            <a:r>
              <a:rPr>
                <a:solidFill>
                  <a:srgbClr val="C9CED4"/>
                </a:solidFill>
              </a:rPr>
              <a:t>модуль порошкового пожаротушения во взрывозащищённом исполнении.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1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Оповещение о пожаре — </a:t>
            </a:r>
            <a:r>
              <a:rPr>
                <a:solidFill>
                  <a:srgbClr val="C9CED4"/>
                </a:solidFill>
              </a:rPr>
              <a:t>СОУЭ во взрывозащищённом исполнении: звуковые оповещатели и световые табло.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1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Негорючие кабели — </a:t>
            </a:r>
            <a:r>
              <a:rPr>
                <a:solidFill>
                  <a:srgbClr val="C9CED4"/>
                </a:solidFill>
              </a:rPr>
              <a:t>электропроводка в пожаробезопасном исполнении.</a:t>
            </a:r>
            <a:endParaRPr>
              <a:solidFill>
                <a:srgbClr val="C9CED4"/>
              </a:solidFill>
            </a:endParaRPr>
          </a:p>
          <a:p>
            <a:pPr>
              <a:lnSpc>
                <a:spcPct val="112000"/>
              </a:lnSpc>
              <a:spcBef>
                <a:spcPts val="1100"/>
              </a:spcBef>
              <a:defRPr sz="13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 xml:space="preserve">▪  </a:t>
            </a:r>
            <a:r>
              <a:rPr b="1">
                <a:solidFill>
                  <a:srgbClr val="FFFFFF"/>
                </a:solidFill>
              </a:rPr>
              <a:t xml:space="preserve">Охрана и видеонаблюдение — </a:t>
            </a:r>
            <a:r>
              <a:rPr>
                <a:solidFill>
                  <a:srgbClr val="C9CED4"/>
                </a:solidFill>
              </a:rPr>
              <a:t>охранная сигнализация, датчики вскрытия, камеры по периметру и в отсеке.</a:t>
            </a:r>
          </a:p>
        </p:txBody>
      </p:sp>
      <p:sp>
        <p:nvSpPr>
          <p:cNvPr id="253" name="TextBox 7"/>
          <p:cNvSpPr txBox="1"/>
          <p:nvPr/>
        </p:nvSpPr>
        <p:spPr>
          <a:xfrm>
            <a:off x="594359" y="5989320"/>
            <a:ext cx="109728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Конструкция рассчитана на защиту от грубых механических воздействий и умышленных действий третьих лиц.</a:t>
            </a:r>
          </a:p>
        </p:txBody>
      </p:sp>
      <p:sp>
        <p:nvSpPr>
          <p:cNvPr id="254" name="TextBox 8"/>
          <p:cNvSpPr txBox="1"/>
          <p:nvPr/>
        </p:nvSpPr>
        <p:spPr>
          <a:xfrm>
            <a:off x="594359" y="6473952"/>
            <a:ext cx="54864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КААЗС-30  ·  ООО «Уралтек»</a:t>
            </a:r>
          </a:p>
        </p:txBody>
      </p:sp>
      <p:sp>
        <p:nvSpPr>
          <p:cNvPr id="255" name="TextBox 9"/>
          <p:cNvSpPr txBox="1"/>
          <p:nvPr/>
        </p:nvSpPr>
        <p:spPr>
          <a:xfrm>
            <a:off x="11155680" y="6473952"/>
            <a:ext cx="457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1"/>
          <p:cNvSpPr/>
          <p:nvPr/>
        </p:nvSpPr>
        <p:spPr>
          <a:xfrm>
            <a:off x="-1" y="0"/>
            <a:ext cx="12191697" cy="6858000"/>
          </a:xfrm>
          <a:prstGeom prst="rect">
            <a:avLst/>
          </a:prstGeom>
          <a:solidFill>
            <a:srgbClr val="0B0D1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8" name="Rectangle 2"/>
          <p:cNvSpPr/>
          <p:nvPr/>
        </p:nvSpPr>
        <p:spPr>
          <a:xfrm>
            <a:off x="594359" y="512063"/>
            <a:ext cx="256033" cy="91441"/>
          </a:xfrm>
          <a:prstGeom prst="rect">
            <a:avLst/>
          </a:prstGeom>
          <a:solidFill>
            <a:srgbClr val="E2231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9" name="TextBox 3"/>
          <p:cNvSpPr txBox="1"/>
          <p:nvPr/>
        </p:nvSpPr>
        <p:spPr>
          <a:xfrm>
            <a:off x="978408" y="420623"/>
            <a:ext cx="109728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2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ЭКОНОМИКА</a:t>
            </a:r>
          </a:p>
        </p:txBody>
      </p:sp>
      <p:sp>
        <p:nvSpPr>
          <p:cNvPr id="260" name="TextBox 4"/>
          <p:cNvSpPr txBox="1"/>
          <p:nvPr/>
        </p:nvSpPr>
        <p:spPr>
          <a:xfrm>
            <a:off x="594359" y="786383"/>
            <a:ext cx="10972801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Оборудование вместо капитального строительства</a:t>
            </a:r>
          </a:p>
        </p:txBody>
      </p:sp>
      <p:sp>
        <p:nvSpPr>
          <p:cNvPr id="261" name="Rounded Rectangle 5"/>
          <p:cNvSpPr/>
          <p:nvPr/>
        </p:nvSpPr>
        <p:spPr>
          <a:xfrm>
            <a:off x="594359" y="1554480"/>
            <a:ext cx="3593593" cy="2148840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2" name="TextBox 6"/>
          <p:cNvSpPr txBox="1"/>
          <p:nvPr/>
        </p:nvSpPr>
        <p:spPr>
          <a:xfrm>
            <a:off x="850391" y="1810511"/>
            <a:ext cx="3081529" cy="20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4999"/>
              </a:lnSpc>
              <a:defRPr b="1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Без капстроительства</a:t>
            </a:r>
          </a:p>
        </p:txBody>
      </p:sp>
      <p:sp>
        <p:nvSpPr>
          <p:cNvPr id="263" name="TextBox 7"/>
          <p:cNvSpPr txBox="1"/>
          <p:nvPr/>
        </p:nvSpPr>
        <p:spPr>
          <a:xfrm>
            <a:off x="850391" y="2377439"/>
            <a:ext cx="3081529" cy="59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7999"/>
              </a:lnSpc>
              <a:defRPr sz="12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Нужны только ровная твёрдая площадка и ввод 380 В. Нет котлована, фундамента, длительной стройки.</a:t>
            </a:r>
          </a:p>
        </p:txBody>
      </p:sp>
      <p:sp>
        <p:nvSpPr>
          <p:cNvPr id="264" name="Rounded Rectangle 8"/>
          <p:cNvSpPr/>
          <p:nvPr/>
        </p:nvSpPr>
        <p:spPr>
          <a:xfrm>
            <a:off x="4370832" y="1554480"/>
            <a:ext cx="3593592" cy="2148840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5" name="TextBox 9"/>
          <p:cNvSpPr txBox="1"/>
          <p:nvPr/>
        </p:nvSpPr>
        <p:spPr>
          <a:xfrm>
            <a:off x="4626864" y="1810511"/>
            <a:ext cx="3081529" cy="20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4999"/>
              </a:lnSpc>
              <a:defRPr b="1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Запуск за недели</a:t>
            </a:r>
          </a:p>
        </p:txBody>
      </p:sp>
      <p:sp>
        <p:nvSpPr>
          <p:cNvPr id="266" name="TextBox 10"/>
          <p:cNvSpPr txBox="1"/>
          <p:nvPr/>
        </p:nvSpPr>
        <p:spPr>
          <a:xfrm>
            <a:off x="4626864" y="2377439"/>
            <a:ext cx="3081529" cy="59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7999"/>
              </a:lnSpc>
              <a:defRPr sz="12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100 % заводская готовность: доставка автотранспортом, монтаж и пусконаладка занимают считаные дни.</a:t>
            </a:r>
          </a:p>
        </p:txBody>
      </p:sp>
      <p:sp>
        <p:nvSpPr>
          <p:cNvPr id="267" name="Rounded Rectangle 11"/>
          <p:cNvSpPr/>
          <p:nvPr/>
        </p:nvSpPr>
        <p:spPr>
          <a:xfrm>
            <a:off x="8147304" y="1554480"/>
            <a:ext cx="3593593" cy="2148840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8" name="TextBox 12"/>
          <p:cNvSpPr txBox="1"/>
          <p:nvPr/>
        </p:nvSpPr>
        <p:spPr>
          <a:xfrm>
            <a:off x="8403335" y="1810511"/>
            <a:ext cx="3081529" cy="20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4999"/>
              </a:lnSpc>
              <a:defRPr b="1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Безоператорная работа</a:t>
            </a:r>
          </a:p>
        </p:txBody>
      </p:sp>
      <p:sp>
        <p:nvSpPr>
          <p:cNvPr id="269" name="TextBox 13"/>
          <p:cNvSpPr txBox="1"/>
          <p:nvPr/>
        </p:nvSpPr>
        <p:spPr>
          <a:xfrm>
            <a:off x="8403335" y="2377439"/>
            <a:ext cx="3081529" cy="59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7999"/>
              </a:lnSpc>
              <a:defRPr sz="12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Платёжный терминал и ПО безоператорного отпуска — продажи 24/7 без штата смены на точке.</a:t>
            </a:r>
          </a:p>
        </p:txBody>
      </p:sp>
      <p:sp>
        <p:nvSpPr>
          <p:cNvPr id="270" name="Rounded Rectangle 14"/>
          <p:cNvSpPr/>
          <p:nvPr/>
        </p:nvSpPr>
        <p:spPr>
          <a:xfrm>
            <a:off x="594359" y="3886200"/>
            <a:ext cx="5481830" cy="1828800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1" name="TextBox 15"/>
          <p:cNvSpPr txBox="1"/>
          <p:nvPr/>
        </p:nvSpPr>
        <p:spPr>
          <a:xfrm>
            <a:off x="850391" y="4142232"/>
            <a:ext cx="4969766" cy="209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4999"/>
              </a:lnSpc>
              <a:defRPr b="1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Низкие эксплуатационные расходы</a:t>
            </a:r>
          </a:p>
        </p:txBody>
      </p:sp>
      <p:sp>
        <p:nvSpPr>
          <p:cNvPr id="272" name="TextBox 16"/>
          <p:cNvSpPr txBox="1"/>
          <p:nvPr/>
        </p:nvSpPr>
        <p:spPr>
          <a:xfrm>
            <a:off x="850391" y="4709159"/>
            <a:ext cx="4969766" cy="59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7999"/>
              </a:lnSpc>
              <a:defRPr sz="12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Потребляемая мощность всего 3,8 кВт. Обслуживание — закреплённый сертифицированный специалист, а не персонал заправки.</a:t>
            </a:r>
          </a:p>
        </p:txBody>
      </p:sp>
      <p:sp>
        <p:nvSpPr>
          <p:cNvPr id="273" name="Rounded Rectangle 17"/>
          <p:cNvSpPr/>
          <p:nvPr/>
        </p:nvSpPr>
        <p:spPr>
          <a:xfrm>
            <a:off x="6259067" y="3886200"/>
            <a:ext cx="5481830" cy="1828800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4" name="TextBox 18"/>
          <p:cNvSpPr txBox="1"/>
          <p:nvPr/>
        </p:nvSpPr>
        <p:spPr>
          <a:xfrm>
            <a:off x="6515100" y="4142232"/>
            <a:ext cx="4969765" cy="209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4999"/>
              </a:lnSpc>
              <a:defRPr b="1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Актив, а не недвижимость</a:t>
            </a:r>
          </a:p>
        </p:txBody>
      </p:sp>
      <p:sp>
        <p:nvSpPr>
          <p:cNvPr id="275" name="TextBox 19"/>
          <p:cNvSpPr txBox="1"/>
          <p:nvPr/>
        </p:nvSpPr>
        <p:spPr>
          <a:xfrm>
            <a:off x="6515100" y="4709159"/>
            <a:ext cx="4969765" cy="381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7999"/>
              </a:lnSpc>
              <a:defRPr sz="12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Станция перевозится обычным автотранспортом: локацию можно поменять вслед за спросом, актив не «зарыт» в землю.</a:t>
            </a:r>
          </a:p>
        </p:txBody>
      </p:sp>
      <p:sp>
        <p:nvSpPr>
          <p:cNvPr id="276" name="TextBox 20"/>
          <p:cNvSpPr txBox="1"/>
          <p:nvPr/>
        </p:nvSpPr>
        <p:spPr>
          <a:xfrm>
            <a:off x="594359" y="5989320"/>
            <a:ext cx="109728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Срок службы станции — не менее 10 лет.</a:t>
            </a:r>
          </a:p>
        </p:txBody>
      </p:sp>
      <p:sp>
        <p:nvSpPr>
          <p:cNvPr id="277" name="TextBox 21"/>
          <p:cNvSpPr txBox="1"/>
          <p:nvPr/>
        </p:nvSpPr>
        <p:spPr>
          <a:xfrm>
            <a:off x="594359" y="6473952"/>
            <a:ext cx="54864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КААЗС-30  ·  ООО «Уралтек»</a:t>
            </a:r>
          </a:p>
        </p:txBody>
      </p:sp>
      <p:sp>
        <p:nvSpPr>
          <p:cNvPr id="278" name="TextBox 22"/>
          <p:cNvSpPr txBox="1"/>
          <p:nvPr/>
        </p:nvSpPr>
        <p:spPr>
          <a:xfrm>
            <a:off x="11155680" y="6473952"/>
            <a:ext cx="457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"/>
          <p:cNvSpPr/>
          <p:nvPr/>
        </p:nvSpPr>
        <p:spPr>
          <a:xfrm>
            <a:off x="-1" y="0"/>
            <a:ext cx="12191697" cy="6858000"/>
          </a:xfrm>
          <a:prstGeom prst="rect">
            <a:avLst/>
          </a:prstGeom>
          <a:solidFill>
            <a:srgbClr val="0B0D1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1" name="Rectangle 2"/>
          <p:cNvSpPr/>
          <p:nvPr/>
        </p:nvSpPr>
        <p:spPr>
          <a:xfrm>
            <a:off x="594359" y="512063"/>
            <a:ext cx="256033" cy="91441"/>
          </a:xfrm>
          <a:prstGeom prst="rect">
            <a:avLst/>
          </a:prstGeom>
          <a:solidFill>
            <a:srgbClr val="E2231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2" name="TextBox 3"/>
          <p:cNvSpPr txBox="1"/>
          <p:nvPr/>
        </p:nvSpPr>
        <p:spPr>
          <a:xfrm>
            <a:off x="978408" y="420623"/>
            <a:ext cx="109728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2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ВНЕДРЕНИЕ</a:t>
            </a:r>
          </a:p>
        </p:txBody>
      </p:sp>
      <p:sp>
        <p:nvSpPr>
          <p:cNvPr id="283" name="TextBox 4"/>
          <p:cNvSpPr txBox="1"/>
          <p:nvPr/>
        </p:nvSpPr>
        <p:spPr>
          <a:xfrm>
            <a:off x="594359" y="786383"/>
            <a:ext cx="10972801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От площадки до первой заправки — четыре шага</a:t>
            </a:r>
          </a:p>
        </p:txBody>
      </p:sp>
      <p:sp>
        <p:nvSpPr>
          <p:cNvPr id="284" name="Rounded Rectangle 5"/>
          <p:cNvSpPr/>
          <p:nvPr/>
        </p:nvSpPr>
        <p:spPr>
          <a:xfrm>
            <a:off x="594359" y="1600200"/>
            <a:ext cx="2706625" cy="3657600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5" name="TextBox 6"/>
          <p:cNvSpPr txBox="1"/>
          <p:nvPr/>
        </p:nvSpPr>
        <p:spPr>
          <a:xfrm>
            <a:off x="850391" y="1856232"/>
            <a:ext cx="2194562" cy="38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6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01</a:t>
            </a:r>
          </a:p>
        </p:txBody>
      </p:sp>
      <p:sp>
        <p:nvSpPr>
          <p:cNvPr id="286" name="TextBox 7"/>
          <p:cNvSpPr txBox="1"/>
          <p:nvPr/>
        </p:nvSpPr>
        <p:spPr>
          <a:xfrm>
            <a:off x="850391" y="2359151"/>
            <a:ext cx="2194562" cy="20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4999"/>
              </a:lnSpc>
              <a:defRPr b="1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Площадка</a:t>
            </a:r>
          </a:p>
        </p:txBody>
      </p:sp>
      <p:sp>
        <p:nvSpPr>
          <p:cNvPr id="287" name="TextBox 8"/>
          <p:cNvSpPr txBox="1"/>
          <p:nvPr/>
        </p:nvSpPr>
        <p:spPr>
          <a:xfrm>
            <a:off x="850391" y="2926080"/>
            <a:ext cx="2194562" cy="1217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7999"/>
              </a:lnSpc>
              <a:defRPr sz="12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Ровное твёрдое покрытие (бетон/асфальт), подвод электропитания 380 В, подвод контура заземления, проверка противопожарных разрывов по СП 156.13130.2014.</a:t>
            </a:r>
          </a:p>
        </p:txBody>
      </p:sp>
      <p:sp>
        <p:nvSpPr>
          <p:cNvPr id="288" name="Rounded Rectangle 9"/>
          <p:cNvSpPr/>
          <p:nvPr/>
        </p:nvSpPr>
        <p:spPr>
          <a:xfrm>
            <a:off x="3447288" y="1600200"/>
            <a:ext cx="2706624" cy="3657600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9" name="TextBox 10"/>
          <p:cNvSpPr txBox="1"/>
          <p:nvPr/>
        </p:nvSpPr>
        <p:spPr>
          <a:xfrm>
            <a:off x="3703320" y="1856232"/>
            <a:ext cx="2194561" cy="38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6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290" name="TextBox 11"/>
          <p:cNvSpPr txBox="1"/>
          <p:nvPr/>
        </p:nvSpPr>
        <p:spPr>
          <a:xfrm>
            <a:off x="3703320" y="2359151"/>
            <a:ext cx="2194561" cy="20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4999"/>
              </a:lnSpc>
              <a:defRPr b="1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Доставка</a:t>
            </a:r>
          </a:p>
        </p:txBody>
      </p:sp>
      <p:sp>
        <p:nvSpPr>
          <p:cNvPr id="291" name="TextBox 12"/>
          <p:cNvSpPr txBox="1"/>
          <p:nvPr/>
        </p:nvSpPr>
        <p:spPr>
          <a:xfrm>
            <a:off x="3703320" y="2926080"/>
            <a:ext cx="2194561" cy="79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7999"/>
              </a:lnSpc>
              <a:defRPr sz="12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Перевозка автотранспортом грузоподъёмностью от 15 т. Разгрузка краном за штатные петли в крыше контейнера.</a:t>
            </a:r>
          </a:p>
        </p:txBody>
      </p:sp>
      <p:sp>
        <p:nvSpPr>
          <p:cNvPr id="292" name="Rounded Rectangle 13"/>
          <p:cNvSpPr/>
          <p:nvPr/>
        </p:nvSpPr>
        <p:spPr>
          <a:xfrm>
            <a:off x="6300215" y="1600200"/>
            <a:ext cx="2706625" cy="3657600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3" name="TextBox 14"/>
          <p:cNvSpPr txBox="1"/>
          <p:nvPr/>
        </p:nvSpPr>
        <p:spPr>
          <a:xfrm>
            <a:off x="6556247" y="1856232"/>
            <a:ext cx="2194561" cy="38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6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294" name="TextBox 15"/>
          <p:cNvSpPr txBox="1"/>
          <p:nvPr/>
        </p:nvSpPr>
        <p:spPr>
          <a:xfrm>
            <a:off x="6556247" y="2359151"/>
            <a:ext cx="2194561" cy="20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4999"/>
              </a:lnSpc>
              <a:defRPr b="1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Подключение</a:t>
            </a:r>
          </a:p>
        </p:txBody>
      </p:sp>
      <p:sp>
        <p:nvSpPr>
          <p:cNvPr id="295" name="TextBox 16"/>
          <p:cNvSpPr txBox="1"/>
          <p:nvPr/>
        </p:nvSpPr>
        <p:spPr>
          <a:xfrm>
            <a:off x="6556247" y="2926080"/>
            <a:ext cx="2194561" cy="100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7999"/>
              </a:lnSpc>
              <a:defRPr sz="12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Установка на площадку, протяжка фланцевых соединений, заземление, молниезащита, подключение щита к питающей сети.</a:t>
            </a:r>
          </a:p>
        </p:txBody>
      </p:sp>
      <p:sp>
        <p:nvSpPr>
          <p:cNvPr id="296" name="Rounded Rectangle 17"/>
          <p:cNvSpPr/>
          <p:nvPr/>
        </p:nvSpPr>
        <p:spPr>
          <a:xfrm>
            <a:off x="9153143" y="1600200"/>
            <a:ext cx="2706625" cy="3657600"/>
          </a:xfrm>
          <a:prstGeom prst="roundRect">
            <a:avLst>
              <a:gd name="adj" fmla="val 4500"/>
            </a:avLst>
          </a:prstGeom>
          <a:solidFill>
            <a:srgbClr val="15181D"/>
          </a:solidFill>
          <a:ln>
            <a:solidFill>
              <a:srgbClr val="2A2F3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7" name="TextBox 18"/>
          <p:cNvSpPr txBox="1"/>
          <p:nvPr/>
        </p:nvSpPr>
        <p:spPr>
          <a:xfrm>
            <a:off x="9409176" y="1856232"/>
            <a:ext cx="2194561" cy="38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600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04</a:t>
            </a:r>
          </a:p>
        </p:txBody>
      </p:sp>
      <p:sp>
        <p:nvSpPr>
          <p:cNvPr id="298" name="TextBox 19"/>
          <p:cNvSpPr txBox="1"/>
          <p:nvPr/>
        </p:nvSpPr>
        <p:spPr>
          <a:xfrm>
            <a:off x="9409176" y="2359151"/>
            <a:ext cx="2194561" cy="20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4999"/>
              </a:lnSpc>
              <a:defRPr b="1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Запуск</a:t>
            </a:r>
          </a:p>
        </p:txBody>
      </p:sp>
      <p:sp>
        <p:nvSpPr>
          <p:cNvPr id="299" name="TextBox 20"/>
          <p:cNvSpPr txBox="1"/>
          <p:nvPr/>
        </p:nvSpPr>
        <p:spPr>
          <a:xfrm>
            <a:off x="9409176" y="2926080"/>
            <a:ext cx="2194561" cy="100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7999"/>
              </a:lnSpc>
              <a:defRPr sz="12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Установка дыхательных клапанов, проверка узлов, заземление бензовоза, приём первой партии топлива — станция работает.</a:t>
            </a:r>
          </a:p>
        </p:txBody>
      </p:sp>
      <p:sp>
        <p:nvSpPr>
          <p:cNvPr id="300" name="TextBox 21"/>
          <p:cNvSpPr txBox="1"/>
          <p:nvPr/>
        </p:nvSpPr>
        <p:spPr>
          <a:xfrm>
            <a:off x="594359" y="5669279"/>
            <a:ext cx="109728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969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Монтаж выполняется по унифицированным требованиям СП 156.13130.2014 — без индивидуального проектирования.</a:t>
            </a:r>
          </a:p>
        </p:txBody>
      </p:sp>
      <p:sp>
        <p:nvSpPr>
          <p:cNvPr id="301" name="TextBox 22"/>
          <p:cNvSpPr txBox="1"/>
          <p:nvPr/>
        </p:nvSpPr>
        <p:spPr>
          <a:xfrm>
            <a:off x="594359" y="6473952"/>
            <a:ext cx="54864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КААЗС-30  ·  ООО «Уралтек»</a:t>
            </a:r>
          </a:p>
        </p:txBody>
      </p:sp>
      <p:sp>
        <p:nvSpPr>
          <p:cNvPr id="302" name="TextBox 23"/>
          <p:cNvSpPr txBox="1"/>
          <p:nvPr/>
        </p:nvSpPr>
        <p:spPr>
          <a:xfrm>
            <a:off x="11155680" y="6473952"/>
            <a:ext cx="457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>
                <a:solidFill>
                  <a:srgbClr val="6B72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